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85" r:id="rId3"/>
    <p:sldId id="297" r:id="rId4"/>
    <p:sldId id="287" r:id="rId5"/>
    <p:sldId id="286" r:id="rId6"/>
    <p:sldId id="288" r:id="rId7"/>
    <p:sldId id="289" r:id="rId8"/>
    <p:sldId id="290" r:id="rId9"/>
    <p:sldId id="292" r:id="rId10"/>
    <p:sldId id="291" r:id="rId11"/>
    <p:sldId id="293" r:id="rId12"/>
    <p:sldId id="294" r:id="rId13"/>
    <p:sldId id="295" r:id="rId14"/>
    <p:sldId id="296" r:id="rId15"/>
    <p:sldId id="298" r:id="rId16"/>
    <p:sldId id="299" r:id="rId17"/>
    <p:sldId id="300" r:id="rId18"/>
    <p:sldId id="282" r:id="rId19"/>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38F"/>
    <a:srgbClr val="4601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0" autoAdjust="0"/>
    <p:restoredTop sz="75944" autoAdjust="0"/>
  </p:normalViewPr>
  <p:slideViewPr>
    <p:cSldViewPr snapToGrid="0">
      <p:cViewPr varScale="1">
        <p:scale>
          <a:sx n="72" d="100"/>
          <a:sy n="72" d="100"/>
        </p:scale>
        <p:origin x="1164" y="6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86" d="100"/>
        <a:sy n="186" d="100"/>
      </p:scale>
      <p:origin x="0" y="-10032"/>
    </p:cViewPr>
  </p:sorter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DF1CA-8F15-4F79-BFB8-AA088B8BE7B0}" type="datetimeFigureOut">
              <a:rPr lang="zh-CN" altLang="en-US" smtClean="0"/>
              <a:t>2024/4/1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5E00B4-8FD0-4EFA-9B57-645B3445BDD3}" type="slidenum">
              <a:rPr lang="zh-CN" altLang="en-US" smtClean="0"/>
              <a:t>‹#›</a:t>
            </a:fld>
            <a:endParaRPr lang="zh-CN" altLang="en-US"/>
          </a:p>
        </p:txBody>
      </p:sp>
    </p:spTree>
    <p:extLst>
      <p:ext uri="{BB962C8B-B14F-4D97-AF65-F5344CB8AC3E}">
        <p14:creationId xmlns:p14="http://schemas.microsoft.com/office/powerpoint/2010/main" val="3677516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Denise Dodd. This will be a presentation reviewing the 10 most anticipated questions pertaining the trends of crime in St. Louis and a prediction of future crime volume.  With the information gained in this study, the St. Louis Police Department will be better able to allocate personnel and resources, identify the major types of crime in the city, and predict what the future of St. Louis crime will look like if all other factors remain constant. </a:t>
            </a:r>
          </a:p>
        </p:txBody>
      </p:sp>
      <p:sp>
        <p:nvSpPr>
          <p:cNvPr id="4" name="Slide Number Placeholder 3"/>
          <p:cNvSpPr>
            <a:spLocks noGrp="1"/>
          </p:cNvSpPr>
          <p:nvPr>
            <p:ph type="sldNum" sz="quarter" idx="5"/>
          </p:nvPr>
        </p:nvSpPr>
        <p:spPr/>
        <p:txBody>
          <a:bodyPr/>
          <a:lstStyle/>
          <a:p>
            <a:fld id="{B35E00B4-8FD0-4EFA-9B57-645B3445BDD3}" type="slidenum">
              <a:rPr lang="zh-CN" altLang="en-US" smtClean="0"/>
              <a:t>1</a:t>
            </a:fld>
            <a:endParaRPr lang="zh-CN" altLang="en-US"/>
          </a:p>
        </p:txBody>
      </p:sp>
    </p:spTree>
    <p:extLst>
      <p:ext uri="{BB962C8B-B14F-4D97-AF65-F5344CB8AC3E}">
        <p14:creationId xmlns:p14="http://schemas.microsoft.com/office/powerpoint/2010/main" val="3642935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stacked bar graph showcase the top five categories of crime per district.  </a:t>
            </a:r>
            <a:r>
              <a:rPr lang="en-US" b="0" i="0" dirty="0">
                <a:solidFill>
                  <a:srgbClr val="000000"/>
                </a:solidFill>
                <a:effectLst/>
                <a:highlight>
                  <a:srgbClr val="FFFFFF"/>
                </a:highlight>
                <a:latin typeface="Arial" panose="020B0604020202020204" pitchFamily="34" charset="0"/>
              </a:rPr>
              <a:t>It is apparent that District 0 has nominal crime, raising a question about its population. The viewer can also see the tall purple sections in each district which represent the volume of Larceny. A final interesting observation is that District 6 is the only district where Weapons charges are in the top 5 crime categories and District 2 is the only district with Burglary charges in the top 5 crime categories.</a:t>
            </a:r>
            <a:endParaRPr lang="zh-CN" altLang="en-US" dirty="0"/>
          </a:p>
        </p:txBody>
      </p:sp>
      <p:sp>
        <p:nvSpPr>
          <p:cNvPr id="4" name="灯片编号占位符 3"/>
          <p:cNvSpPr>
            <a:spLocks noGrp="1"/>
          </p:cNvSpPr>
          <p:nvPr>
            <p:ph type="sldNum" sz="quarter" idx="10"/>
          </p:nvPr>
        </p:nvSpPr>
        <p:spPr/>
        <p:txBody>
          <a:bodyPr/>
          <a:lstStyle/>
          <a:p>
            <a:fld id="{B36EE78B-84D8-412F-BC69-ACC7C447BAFC}" type="slidenum">
              <a:rPr lang="zh-CN" altLang="en-US" smtClean="0"/>
              <a:pPr/>
              <a:t>10</a:t>
            </a:fld>
            <a:endParaRPr lang="en-US"/>
          </a:p>
        </p:txBody>
      </p:sp>
    </p:spTree>
    <p:extLst>
      <p:ext uri="{BB962C8B-B14F-4D97-AF65-F5344CB8AC3E}">
        <p14:creationId xmlns:p14="http://schemas.microsoft.com/office/powerpoint/2010/main" val="3437249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will now review the delay time between when a crime occurs and when it is reported.  This chart shows the average, shortest, and longest reporting times in the </a:t>
            </a:r>
            <a:r>
              <a:rPr lang="en-US" altLang="zh-CN" dirty="0" err="1"/>
              <a:t>dataframe</a:t>
            </a:r>
            <a:r>
              <a:rPr lang="en-US" altLang="zh-CN" dirty="0"/>
              <a:t>. </a:t>
            </a:r>
            <a:r>
              <a:rPr lang="en-US" b="0" i="0" dirty="0">
                <a:solidFill>
                  <a:srgbClr val="000000"/>
                </a:solidFill>
                <a:effectLst/>
                <a:highlight>
                  <a:srgbClr val="FFFFFF"/>
                </a:highlight>
                <a:latin typeface="Aptos" panose="020B0004020202020204" pitchFamily="34" charset="0"/>
              </a:rPr>
              <a:t>I anticipated that most of these lag times would be close to 0 indicating that the crime was reported in the same month that it occurred.  So</a:t>
            </a:r>
            <a:r>
              <a:rPr lang="en-US" altLang="zh-CN" dirty="0"/>
              <a:t> I’m not surprised by the average and shortest reporting times, but the longest reporting time is concerning. I reviewed the entry with a 658 month reporting time and found that this was a “Sex Offense.” I’m not sure if this is a norm for this crime category, so on the next slide I next found the average reporting times per category.</a:t>
            </a:r>
            <a:endParaRPr lang="zh-CN" altLang="en-US" dirty="0"/>
          </a:p>
        </p:txBody>
      </p:sp>
      <p:sp>
        <p:nvSpPr>
          <p:cNvPr id="4" name="灯片编号占位符 3"/>
          <p:cNvSpPr>
            <a:spLocks noGrp="1"/>
          </p:cNvSpPr>
          <p:nvPr>
            <p:ph type="sldNum" sz="quarter" idx="10"/>
          </p:nvPr>
        </p:nvSpPr>
        <p:spPr/>
        <p:txBody>
          <a:bodyPr/>
          <a:lstStyle/>
          <a:p>
            <a:fld id="{B36EE78B-84D8-412F-BC69-ACC7C447BAFC}" type="slidenum">
              <a:rPr lang="zh-CN" altLang="en-US" smtClean="0"/>
              <a:pPr/>
              <a:t>11</a:t>
            </a:fld>
            <a:endParaRPr lang="en-US"/>
          </a:p>
        </p:txBody>
      </p:sp>
    </p:spTree>
    <p:extLst>
      <p:ext uri="{BB962C8B-B14F-4D97-AF65-F5344CB8AC3E}">
        <p14:creationId xmlns:p14="http://schemas.microsoft.com/office/powerpoint/2010/main" val="1062855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000000"/>
                </a:solidFill>
                <a:effectLst/>
                <a:highlight>
                  <a:srgbClr val="FFFFFF"/>
                </a:highlight>
                <a:latin typeface="Arial" panose="020B0604020202020204" pitchFamily="34" charset="0"/>
              </a:rPr>
              <a:t>The three categories with the longest reporting lag time are all some form of sexual offense including the category that we found above which had the 658 month reporting time.  Because the reporting delay in the top 3 categories so much greater than the remaining categories, I want to review the distribution of the reporting time between these categories.</a:t>
            </a:r>
            <a:endParaRPr lang="zh-CN" altLang="en-US" dirty="0"/>
          </a:p>
        </p:txBody>
      </p:sp>
      <p:sp>
        <p:nvSpPr>
          <p:cNvPr id="4" name="灯片编号占位符 3"/>
          <p:cNvSpPr>
            <a:spLocks noGrp="1"/>
          </p:cNvSpPr>
          <p:nvPr>
            <p:ph type="sldNum" sz="quarter" idx="10"/>
          </p:nvPr>
        </p:nvSpPr>
        <p:spPr/>
        <p:txBody>
          <a:bodyPr/>
          <a:lstStyle/>
          <a:p>
            <a:fld id="{B36EE78B-84D8-412F-BC69-ACC7C447BAFC}" type="slidenum">
              <a:rPr lang="zh-CN" altLang="en-US" smtClean="0"/>
              <a:pPr/>
              <a:t>12</a:t>
            </a:fld>
            <a:endParaRPr lang="en-US"/>
          </a:p>
        </p:txBody>
      </p:sp>
    </p:spTree>
    <p:extLst>
      <p:ext uri="{BB962C8B-B14F-4D97-AF65-F5344CB8AC3E}">
        <p14:creationId xmlns:p14="http://schemas.microsoft.com/office/powerpoint/2010/main" val="850465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b="0" i="0" dirty="0">
                <a:solidFill>
                  <a:srgbClr val="000000"/>
                </a:solidFill>
                <a:effectLst/>
                <a:highlight>
                  <a:srgbClr val="FFFFFF"/>
                </a:highlight>
                <a:latin typeface="Arial" panose="020B0604020202020204" pitchFamily="34" charset="0"/>
              </a:rPr>
              <a:t>I made violin plots of the three crimes with the longest lag time to determine the distribution of this data and if there are outliers causing the data to skew towards a longer lag time. The item that stands out the most is the flat line for Prostitution and Commercialized Vice. I investigated this further and learned there were only two incidents of this crime in the dataset and those incidents had a large lag time. A generalization on the reporting time for Prostitution and Commercialized Vice would require additional data. Both Forcible Rape and Sex Offenses have outliers on the high end of the reporting lag time (such as the 658 month reporting time found in Question 8), but the bulk of the reporting times seem to range from 0-50 months and tapering off as the reporting time approaches 100 months. Overall, the large reporting times for these categories are due to either not enough data or outliers. But even without the outliers, the average reporting time is greater than the 4 month reporting time of the crime with the next highest reporting time. </a:t>
            </a:r>
            <a:endParaRPr lang="zh-CN" altLang="en-US" dirty="0"/>
          </a:p>
        </p:txBody>
      </p:sp>
      <p:sp>
        <p:nvSpPr>
          <p:cNvPr id="4" name="灯片编号占位符 3"/>
          <p:cNvSpPr>
            <a:spLocks noGrp="1"/>
          </p:cNvSpPr>
          <p:nvPr>
            <p:ph type="sldNum" sz="quarter" idx="10"/>
          </p:nvPr>
        </p:nvSpPr>
        <p:spPr/>
        <p:txBody>
          <a:bodyPr/>
          <a:lstStyle/>
          <a:p>
            <a:fld id="{B36EE78B-84D8-412F-BC69-ACC7C447BAFC}" type="slidenum">
              <a:rPr lang="zh-CN" altLang="en-US" smtClean="0"/>
              <a:pPr/>
              <a:t>13</a:t>
            </a:fld>
            <a:endParaRPr lang="en-US"/>
          </a:p>
        </p:txBody>
      </p:sp>
    </p:spTree>
    <p:extLst>
      <p:ext uri="{BB962C8B-B14F-4D97-AF65-F5344CB8AC3E}">
        <p14:creationId xmlns:p14="http://schemas.microsoft.com/office/powerpoint/2010/main" val="3661618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used the Holt-Winters predictive model to predict future crime rates using parameters indicating seasonality and daily lag. I achieved an RMSE of 14.74 which i</a:t>
            </a:r>
            <a:r>
              <a:rPr lang="en-US" sz="1800" b="0" i="0" dirty="0">
                <a:solidFill>
                  <a:srgbClr val="000000"/>
                </a:solidFill>
                <a:effectLst/>
                <a:highlight>
                  <a:srgbClr val="FFFFFF"/>
                </a:highlight>
                <a:latin typeface="Arial" panose="020B0604020202020204" pitchFamily="34" charset="0"/>
              </a:rPr>
              <a:t>ndicates that on average the predicted volume of crime will be off by roughly 15 crimes per day. The dataset has a daily mean of 117.92.  Therefore, on average the predictions will be about 80% accurate.</a:t>
            </a:r>
            <a:endParaRPr lang="zh-CN" altLang="en-US" dirty="0"/>
          </a:p>
        </p:txBody>
      </p:sp>
      <p:sp>
        <p:nvSpPr>
          <p:cNvPr id="4" name="灯片编号占位符 3"/>
          <p:cNvSpPr>
            <a:spLocks noGrp="1"/>
          </p:cNvSpPr>
          <p:nvPr>
            <p:ph type="sldNum" sz="quarter" idx="10"/>
          </p:nvPr>
        </p:nvSpPr>
        <p:spPr/>
        <p:txBody>
          <a:bodyPr/>
          <a:lstStyle/>
          <a:p>
            <a:fld id="{B36EE78B-84D8-412F-BC69-ACC7C447BAFC}" type="slidenum">
              <a:rPr lang="zh-CN" altLang="en-US" smtClean="0"/>
              <a:pPr/>
              <a:t>14</a:t>
            </a:fld>
            <a:endParaRPr lang="en-US"/>
          </a:p>
        </p:txBody>
      </p:sp>
    </p:spTree>
    <p:extLst>
      <p:ext uri="{BB962C8B-B14F-4D97-AF65-F5344CB8AC3E}">
        <p14:creationId xmlns:p14="http://schemas.microsoft.com/office/powerpoint/2010/main" val="3493871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highlight>
                  <a:srgbClr val="FFFFFF"/>
                </a:highlight>
                <a:latin typeface="Arial" panose="020B0604020202020204" pitchFamily="34" charset="0"/>
              </a:rPr>
              <a:t>Predictions – Provide a benchmark to see if mitigating efforts were effective.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solidFill>
                <a:srgbClr val="000000"/>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highlight>
                  <a:srgbClr val="FFFFFF"/>
                </a:highlight>
                <a:latin typeface="Arial" panose="020B0604020202020204" pitchFamily="34" charset="0"/>
              </a:rPr>
              <a:t>Caution: It is ideal if valuables are locked in a safe, but if valuables are not secured and someone is robbed the victim is not responsible for the robbery.  </a:t>
            </a:r>
            <a:endParaRPr lang="zh-CN" altLang="en-US" sz="1800" dirty="0"/>
          </a:p>
          <a:p>
            <a:endParaRPr lang="en-US" sz="1800" b="0" i="0" dirty="0">
              <a:solidFill>
                <a:srgbClr val="000000"/>
              </a:solidFill>
              <a:effectLst/>
              <a:highlight>
                <a:srgbClr val="FFFFFF"/>
              </a:highlight>
              <a:latin typeface="Arial" panose="020B0604020202020204" pitchFamily="34" charset="0"/>
            </a:endParaRPr>
          </a:p>
          <a:p>
            <a:r>
              <a:rPr lang="en-US" sz="1800" b="0" i="0" dirty="0">
                <a:solidFill>
                  <a:srgbClr val="000000"/>
                </a:solidFill>
                <a:effectLst/>
                <a:highlight>
                  <a:srgbClr val="FFFFFF"/>
                </a:highlight>
                <a:latin typeface="Arial" panose="020B0604020202020204" pitchFamily="34" charset="0"/>
              </a:rPr>
              <a:t>Caution: The largest ethical concern I have with this study is that I do not want to “victim blame.” It is ideal if a crime is reported immediately so evidence is more readily available. However, if a victim is not comfortable coming forward until months or years later, it is important that the victim is not shamed. This will likely result in future victims opting to not report at all, which would be more detrimental than a delay in reporting. </a:t>
            </a:r>
          </a:p>
        </p:txBody>
      </p:sp>
      <p:sp>
        <p:nvSpPr>
          <p:cNvPr id="4" name="灯片编号占位符 3"/>
          <p:cNvSpPr>
            <a:spLocks noGrp="1"/>
          </p:cNvSpPr>
          <p:nvPr>
            <p:ph type="sldNum" sz="quarter" idx="10"/>
          </p:nvPr>
        </p:nvSpPr>
        <p:spPr/>
        <p:txBody>
          <a:bodyPr/>
          <a:lstStyle/>
          <a:p>
            <a:fld id="{B36EE78B-84D8-412F-BC69-ACC7C447BAFC}" type="slidenum">
              <a:rPr lang="zh-CN" altLang="en-US" smtClean="0"/>
              <a:pPr/>
              <a:t>15</a:t>
            </a:fld>
            <a:endParaRPr lang="en-US"/>
          </a:p>
        </p:txBody>
      </p:sp>
    </p:spTree>
    <p:extLst>
      <p:ext uri="{BB962C8B-B14F-4D97-AF65-F5344CB8AC3E}">
        <p14:creationId xmlns:p14="http://schemas.microsoft.com/office/powerpoint/2010/main" val="1430340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determine how they want to apply the findings and recommendations in this study.</a:t>
            </a:r>
            <a:endParaRPr lang="zh-CN" altLang="en-US" dirty="0"/>
          </a:p>
        </p:txBody>
      </p:sp>
      <p:sp>
        <p:nvSpPr>
          <p:cNvPr id="4" name="灯片编号占位符 3"/>
          <p:cNvSpPr>
            <a:spLocks noGrp="1"/>
          </p:cNvSpPr>
          <p:nvPr>
            <p:ph type="sldNum" sz="quarter" idx="10"/>
          </p:nvPr>
        </p:nvSpPr>
        <p:spPr/>
        <p:txBody>
          <a:bodyPr/>
          <a:lstStyle/>
          <a:p>
            <a:fld id="{B36EE78B-84D8-412F-BC69-ACC7C447BAFC}" type="slidenum">
              <a:rPr lang="zh-CN" altLang="en-US" smtClean="0"/>
              <a:pPr/>
              <a:t>16</a:t>
            </a:fld>
            <a:endParaRPr lang="en-US"/>
          </a:p>
        </p:txBody>
      </p:sp>
    </p:spTree>
    <p:extLst>
      <p:ext uri="{BB962C8B-B14F-4D97-AF65-F5344CB8AC3E}">
        <p14:creationId xmlns:p14="http://schemas.microsoft.com/office/powerpoint/2010/main" val="1030091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6EE78B-84D8-412F-BC69-ACC7C447BAFC}" type="slidenum">
              <a:rPr lang="zh-CN" altLang="en-US" smtClean="0"/>
              <a:pPr/>
              <a:t>17</a:t>
            </a:fld>
            <a:endParaRPr lang="en-US"/>
          </a:p>
        </p:txBody>
      </p:sp>
    </p:spTree>
    <p:extLst>
      <p:ext uri="{BB962C8B-B14F-4D97-AF65-F5344CB8AC3E}">
        <p14:creationId xmlns:p14="http://schemas.microsoft.com/office/powerpoint/2010/main" val="418311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Month</a:t>
            </a:r>
            <a:r>
              <a:rPr lang="en-US" altLang="zh-CN" baseline="0" dirty="0"/>
              <a:t> Reported – This data set details crime reported in 2020.</a:t>
            </a:r>
          </a:p>
          <a:p>
            <a:r>
              <a:rPr lang="en-US" altLang="zh-CN" baseline="0" dirty="0"/>
              <a:t>Date Occurred – There can be a delay between when a crime occurs and when it is reported. A “</a:t>
            </a:r>
            <a:r>
              <a:rPr lang="en-US" altLang="zh-CN" baseline="0" dirty="0" err="1"/>
              <a:t>TimeLag</a:t>
            </a:r>
            <a:r>
              <a:rPr lang="en-US" altLang="zh-CN" baseline="0" dirty="0"/>
              <a:t>” variable will be created detailing this delay.</a:t>
            </a:r>
          </a:p>
          <a:p>
            <a:r>
              <a:rPr lang="en-US" altLang="zh-CN" baseline="0" dirty="0"/>
              <a:t>District – This details the 7 districts that comprise the city of St. Louis.</a:t>
            </a:r>
          </a:p>
          <a:p>
            <a:r>
              <a:rPr lang="en-US" altLang="zh-CN" baseline="0" dirty="0"/>
              <a:t>Crime – This column has a UCR (uniformed crime) number which details the over arching category of crime such as arson, fraud, etc. </a:t>
            </a:r>
          </a:p>
          <a:p>
            <a:r>
              <a:rPr lang="en-US" altLang="zh-CN" baseline="0" dirty="0"/>
              <a:t>Category – An additional “Category” col will be created based on the Crime col.</a:t>
            </a:r>
          </a:p>
        </p:txBody>
      </p:sp>
      <p:sp>
        <p:nvSpPr>
          <p:cNvPr id="4" name="灯片编号占位符 3"/>
          <p:cNvSpPr>
            <a:spLocks noGrp="1"/>
          </p:cNvSpPr>
          <p:nvPr>
            <p:ph type="sldNum" sz="quarter" idx="10"/>
          </p:nvPr>
        </p:nvSpPr>
        <p:spPr/>
        <p:txBody>
          <a:bodyPr/>
          <a:lstStyle/>
          <a:p>
            <a:fld id="{B36EE78B-84D8-412F-BC69-ACC7C447BAFC}" type="slidenum">
              <a:rPr lang="zh-CN" altLang="en-US" smtClean="0"/>
              <a:pPr/>
              <a:t>2</a:t>
            </a:fld>
            <a:endParaRPr lang="en-US"/>
          </a:p>
        </p:txBody>
      </p:sp>
    </p:spTree>
    <p:extLst>
      <p:ext uri="{BB962C8B-B14F-4D97-AF65-F5344CB8AC3E}">
        <p14:creationId xmlns:p14="http://schemas.microsoft.com/office/powerpoint/2010/main" val="2291945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Another important note regarding this dataset is that nationwide, 2020 was an outlier in the volume of crime due to the covid pandemic and low recruitment rates in law enforcement.</a:t>
            </a:r>
          </a:p>
          <a:p>
            <a:endParaRPr lang="en-US" altLang="zh-CN" baseline="0" dirty="0"/>
          </a:p>
          <a:p>
            <a:r>
              <a:rPr lang="en-US" altLang="zh-CN" baseline="0" dirty="0"/>
              <a:t>As mentioned above, crime is not always reported the day that it occurs.  There can be a significant lag time between a crime occurring and when it is reported as we will review in tis presentation. Therefore, we can assume that while this dataset details all crimes reported in 2020, it does not detail all crimes that occurred in 2020.</a:t>
            </a:r>
          </a:p>
          <a:p>
            <a:endParaRPr lang="en-US" altLang="zh-CN" baseline="0" dirty="0"/>
          </a:p>
          <a:p>
            <a:r>
              <a:rPr lang="en-US" altLang="zh-CN" baseline="0" dirty="0"/>
              <a:t>Population data is not available. Therefore it is important that this study is framed in the context of crime volume, not crime rate.</a:t>
            </a:r>
          </a:p>
          <a:p>
            <a:endParaRPr lang="en-US" altLang="zh-CN" baseline="0" dirty="0"/>
          </a:p>
          <a:p>
            <a:endParaRPr lang="en-US" altLang="zh-CN" baseline="0" dirty="0"/>
          </a:p>
          <a:p>
            <a:endParaRPr lang="en-US" altLang="zh-CN" baseline="0" dirty="0"/>
          </a:p>
          <a:p>
            <a:endParaRPr lang="zh-CN" altLang="en-US" dirty="0"/>
          </a:p>
        </p:txBody>
      </p:sp>
      <p:sp>
        <p:nvSpPr>
          <p:cNvPr id="4" name="灯片编号占位符 3"/>
          <p:cNvSpPr>
            <a:spLocks noGrp="1"/>
          </p:cNvSpPr>
          <p:nvPr>
            <p:ph type="sldNum" sz="quarter" idx="10"/>
          </p:nvPr>
        </p:nvSpPr>
        <p:spPr/>
        <p:txBody>
          <a:bodyPr/>
          <a:lstStyle/>
          <a:p>
            <a:fld id="{B36EE78B-84D8-412F-BC69-ACC7C447BAFC}" type="slidenum">
              <a:rPr lang="zh-CN" altLang="en-US" smtClean="0"/>
              <a:pPr/>
              <a:t>3</a:t>
            </a:fld>
            <a:endParaRPr lang="en-US"/>
          </a:p>
        </p:txBody>
      </p:sp>
    </p:spTree>
    <p:extLst>
      <p:ext uri="{BB962C8B-B14F-4D97-AF65-F5344CB8AC3E}">
        <p14:creationId xmlns:p14="http://schemas.microsoft.com/office/powerpoint/2010/main" val="3720795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I will review various trends in WHEN crime occurs. To begin this section, I will review the time of year that crime occurs.</a:t>
            </a:r>
          </a:p>
          <a:p>
            <a:endParaRPr lang="en-US" altLang="zh-CN" dirty="0"/>
          </a:p>
          <a:p>
            <a:r>
              <a:rPr lang="en-US" altLang="zh-CN" dirty="0"/>
              <a:t>This is a bar graph showing the number of crimes that occurred each month in St. Louis for the year 2020. Overall, the volume of crime tends to dip in the spring, rise in the summer, and begin to decrease again towards the end of the year.</a:t>
            </a:r>
          </a:p>
        </p:txBody>
      </p:sp>
      <p:sp>
        <p:nvSpPr>
          <p:cNvPr id="4" name="灯片编号占位符 3"/>
          <p:cNvSpPr>
            <a:spLocks noGrp="1"/>
          </p:cNvSpPr>
          <p:nvPr>
            <p:ph type="sldNum" sz="quarter" idx="10"/>
          </p:nvPr>
        </p:nvSpPr>
        <p:spPr/>
        <p:txBody>
          <a:bodyPr/>
          <a:lstStyle/>
          <a:p>
            <a:fld id="{B36EE78B-84D8-412F-BC69-ACC7C447BAFC}" type="slidenum">
              <a:rPr lang="zh-CN" altLang="en-US" smtClean="0"/>
              <a:pPr/>
              <a:t>4</a:t>
            </a:fld>
            <a:endParaRPr lang="en-US"/>
          </a:p>
        </p:txBody>
      </p:sp>
    </p:spTree>
    <p:extLst>
      <p:ext uri="{BB962C8B-B14F-4D97-AF65-F5344CB8AC3E}">
        <p14:creationId xmlns:p14="http://schemas.microsoft.com/office/powerpoint/2010/main" val="225793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line graph offers a different perspective on the yearly trends in crime showing the daily volumes of crime instead of monthly.  Here we can see more ebbs and flows. There is a large spike in early June that was not as noticeable on the monthly graph. This will be addressed on the next slide.</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36EE78B-84D8-412F-BC69-ACC7C447BAFC}" type="slidenum">
              <a:rPr lang="zh-CN" altLang="en-US" smtClean="0"/>
              <a:pPr/>
              <a:t>5</a:t>
            </a:fld>
            <a:endParaRPr lang="en-US"/>
          </a:p>
        </p:txBody>
      </p:sp>
    </p:spTree>
    <p:extLst>
      <p:ext uri="{BB962C8B-B14F-4D97-AF65-F5344CB8AC3E}">
        <p14:creationId xmlns:p14="http://schemas.microsoft.com/office/powerpoint/2010/main" val="3665909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isolating the days in the dataset with a high volume of crime, I found two days in June that had over 250 incidents in crime. </a:t>
            </a:r>
          </a:p>
          <a:p>
            <a:endParaRPr lang="en-US" altLang="zh-CN" dirty="0"/>
          </a:p>
          <a:p>
            <a:r>
              <a:rPr lang="en-US" altLang="zh-CN" dirty="0"/>
              <a:t> I then researched the complaints on those days and found three complaints with over 20 incidents of crime recorded on one complaint. If more than one incident of crime is recorded during the same event, that will be multiple counts of crime on one complaint.  For example, if during the course of a burglary there is an assault, both the burglary and the assault charges will be recorded on the same complaint.  I researched these complaints and learned that all of the incidents on the complaint were aggravated assault charges.  This incidents that there were several large fights in early June resulting in the spike in crime that was revealed in the daily line graph.</a:t>
            </a:r>
            <a:endParaRPr lang="zh-CN" altLang="en-US" dirty="0"/>
          </a:p>
        </p:txBody>
      </p:sp>
      <p:sp>
        <p:nvSpPr>
          <p:cNvPr id="4" name="灯片编号占位符 3"/>
          <p:cNvSpPr>
            <a:spLocks noGrp="1"/>
          </p:cNvSpPr>
          <p:nvPr>
            <p:ph type="sldNum" sz="quarter" idx="10"/>
          </p:nvPr>
        </p:nvSpPr>
        <p:spPr/>
        <p:txBody>
          <a:bodyPr/>
          <a:lstStyle/>
          <a:p>
            <a:fld id="{B36EE78B-84D8-412F-BC69-ACC7C447BAFC}" type="slidenum">
              <a:rPr lang="zh-CN" altLang="en-US" smtClean="0"/>
              <a:pPr/>
              <a:t>6</a:t>
            </a:fld>
            <a:endParaRPr lang="en-US"/>
          </a:p>
        </p:txBody>
      </p:sp>
    </p:spTree>
    <p:extLst>
      <p:ext uri="{BB962C8B-B14F-4D97-AF65-F5344CB8AC3E}">
        <p14:creationId xmlns:p14="http://schemas.microsoft.com/office/powerpoint/2010/main" val="111287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further drill down on when crime occurs, this bar graph details the volume of crime each hour.  The hours with the least amount of crime are shaded in green and the hours with the most amount of crime are shaded in red. It is apparent that the least amount of crime occurs in the early hours and the most crime occurs in the evening hours.</a:t>
            </a:r>
            <a:endParaRPr lang="zh-CN" altLang="en-US" dirty="0"/>
          </a:p>
        </p:txBody>
      </p:sp>
      <p:sp>
        <p:nvSpPr>
          <p:cNvPr id="4" name="灯片编号占位符 3"/>
          <p:cNvSpPr>
            <a:spLocks noGrp="1"/>
          </p:cNvSpPr>
          <p:nvPr>
            <p:ph type="sldNum" sz="quarter" idx="10"/>
          </p:nvPr>
        </p:nvSpPr>
        <p:spPr/>
        <p:txBody>
          <a:bodyPr/>
          <a:lstStyle/>
          <a:p>
            <a:fld id="{B36EE78B-84D8-412F-BC69-ACC7C447BAFC}" type="slidenum">
              <a:rPr lang="zh-CN" altLang="en-US" smtClean="0"/>
              <a:pPr/>
              <a:t>7</a:t>
            </a:fld>
            <a:endParaRPr lang="en-US"/>
          </a:p>
        </p:txBody>
      </p:sp>
    </p:spTree>
    <p:extLst>
      <p:ext uri="{BB962C8B-B14F-4D97-AF65-F5344CB8AC3E}">
        <p14:creationId xmlns:p14="http://schemas.microsoft.com/office/powerpoint/2010/main" val="1372911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above horizontal bar graph shows that larceny is by far the most prevalent crime in the city followed by the catchall of “All Other Offenses.” There are many categories of crime at the top of the visualization that barely register on the graph. </a:t>
            </a:r>
            <a:endParaRPr lang="zh-CN" altLang="en-US" dirty="0"/>
          </a:p>
        </p:txBody>
      </p:sp>
      <p:sp>
        <p:nvSpPr>
          <p:cNvPr id="4" name="灯片编号占位符 3"/>
          <p:cNvSpPr>
            <a:spLocks noGrp="1"/>
          </p:cNvSpPr>
          <p:nvPr>
            <p:ph type="sldNum" sz="quarter" idx="10"/>
          </p:nvPr>
        </p:nvSpPr>
        <p:spPr/>
        <p:txBody>
          <a:bodyPr/>
          <a:lstStyle/>
          <a:p>
            <a:fld id="{B36EE78B-84D8-412F-BC69-ACC7C447BAFC}" type="slidenum">
              <a:rPr lang="zh-CN" altLang="en-US" smtClean="0"/>
              <a:pPr/>
              <a:t>8</a:t>
            </a:fld>
            <a:endParaRPr lang="en-US"/>
          </a:p>
        </p:txBody>
      </p:sp>
    </p:spTree>
    <p:extLst>
      <p:ext uri="{BB962C8B-B14F-4D97-AF65-F5344CB8AC3E}">
        <p14:creationId xmlns:p14="http://schemas.microsoft.com/office/powerpoint/2010/main" val="2166278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that we understand the overview of crime in the city, let’s drill down by district.  This heatmap uses a deep color of blue to indicate high volume of crimes and increasingly lighter colors of blue to represent lower volume of crime. It is quickly apparent that across almost all districts, Larceny is the category of crime with the highest volume.  In District 6, Larceny is a close second behind “All Other Offenses.” The other apparent takeaway from this heatmap is that District 0 has very low volume of crime.  It would be interesting to incorporate a population variable here to compare the crime rate in District 0 to the crime volume in District 0.</a:t>
            </a:r>
            <a:endParaRPr lang="zh-CN" altLang="en-US" dirty="0"/>
          </a:p>
        </p:txBody>
      </p:sp>
      <p:sp>
        <p:nvSpPr>
          <p:cNvPr id="4" name="灯片编号占位符 3"/>
          <p:cNvSpPr>
            <a:spLocks noGrp="1"/>
          </p:cNvSpPr>
          <p:nvPr>
            <p:ph type="sldNum" sz="quarter" idx="10"/>
          </p:nvPr>
        </p:nvSpPr>
        <p:spPr/>
        <p:txBody>
          <a:bodyPr/>
          <a:lstStyle/>
          <a:p>
            <a:fld id="{B36EE78B-84D8-412F-BC69-ACC7C447BAFC}" type="slidenum">
              <a:rPr lang="zh-CN" altLang="en-US" smtClean="0"/>
              <a:pPr/>
              <a:t>9</a:t>
            </a:fld>
            <a:endParaRPr lang="en-US"/>
          </a:p>
        </p:txBody>
      </p:sp>
    </p:spTree>
    <p:extLst>
      <p:ext uri="{BB962C8B-B14F-4D97-AF65-F5344CB8AC3E}">
        <p14:creationId xmlns:p14="http://schemas.microsoft.com/office/powerpoint/2010/main" val="3353414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1">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841772"/>
            <a:ext cx="6858000" cy="1790700"/>
          </a:xfrm>
        </p:spPr>
        <p:txBody>
          <a:bodyPr anchor="b"/>
          <a:lstStyle>
            <a:lvl1pPr algn="ctr">
              <a:defRPr sz="4500"/>
            </a:lvl1pPr>
          </a:lstStyle>
          <a:p>
            <a:r>
              <a:rPr lang="tr-TR" altLang="zh-CN" dirty="0"/>
              <a:t>Freepptbackgrounds.net</a:t>
            </a:r>
            <a:endParaRPr lang="zh-CN" altLang="en-US" dirty="0"/>
          </a:p>
        </p:txBody>
      </p:sp>
      <p:sp>
        <p:nvSpPr>
          <p:cNvPr id="3" name="副标题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ltLang="zh-CN" dirty="0"/>
              <a:t>www.freepptbackgrounds.net</a:t>
            </a:r>
            <a:endParaRPr lang="zh-CN" altLang="en-US" dirty="0"/>
          </a:p>
        </p:txBody>
      </p:sp>
      <p:sp>
        <p:nvSpPr>
          <p:cNvPr id="4" name="日期占位符 3"/>
          <p:cNvSpPr>
            <a:spLocks noGrp="1"/>
          </p:cNvSpPr>
          <p:nvPr>
            <p:ph type="dt" sz="half" idx="10"/>
          </p:nvPr>
        </p:nvSpPr>
        <p:spPr/>
        <p:txBody>
          <a:bodyPr/>
          <a:lstStyle/>
          <a:p>
            <a:fld id="{9CE5B826-6809-49B3-9B4B-177D412235B0}" type="datetimeFigureOut">
              <a:rPr lang="zh-CN" altLang="en-US" smtClean="0"/>
              <a:t>2024/4/1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3418514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Slide 10">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tr-TR" altLang="zh-CN" dirty="0"/>
              <a:t>Freepptbackgrounds.net</a:t>
            </a:r>
            <a:endParaRPr lang="zh-CN" altLang="en-US" dirty="0"/>
          </a:p>
        </p:txBody>
      </p:sp>
      <p:sp>
        <p:nvSpPr>
          <p:cNvPr id="3" name="竖排文字占位符 2"/>
          <p:cNvSpPr>
            <a:spLocks noGrp="1"/>
          </p:cNvSpPr>
          <p:nvPr>
            <p:ph type="body" orient="vert" idx="1" hasCustomPrompt="1"/>
          </p:nvPr>
        </p:nvSpPr>
        <p:spPr/>
        <p:txBody>
          <a:bodyPr vert="eaVert"/>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10"/>
          </p:nvPr>
        </p:nvSpPr>
        <p:spPr/>
        <p:txBody>
          <a:bodyPr/>
          <a:lstStyle/>
          <a:p>
            <a:fld id="{9CE5B826-6809-49B3-9B4B-177D412235B0}" type="datetimeFigureOut">
              <a:rPr lang="zh-CN" altLang="en-US" smtClean="0"/>
              <a:t>2024/4/1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27186785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lide 11">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6543675" y="273844"/>
            <a:ext cx="1971675" cy="4358879"/>
          </a:xfrm>
        </p:spPr>
        <p:txBody>
          <a:bodyPr vert="eaVert"/>
          <a:lstStyle/>
          <a:p>
            <a:r>
              <a:rPr lang="tr-TR" altLang="zh-CN" dirty="0"/>
              <a:t>Freepptbackgrounds.net</a:t>
            </a:r>
            <a:endParaRPr lang="zh-CN" altLang="en-US" dirty="0"/>
          </a:p>
        </p:txBody>
      </p:sp>
      <p:sp>
        <p:nvSpPr>
          <p:cNvPr id="3" name="竖排文字占位符 2"/>
          <p:cNvSpPr>
            <a:spLocks noGrp="1"/>
          </p:cNvSpPr>
          <p:nvPr>
            <p:ph type="body" orient="vert" idx="1" hasCustomPrompt="1"/>
          </p:nvPr>
        </p:nvSpPr>
        <p:spPr>
          <a:xfrm>
            <a:off x="628650" y="273844"/>
            <a:ext cx="5800725" cy="4358879"/>
          </a:xfrm>
        </p:spPr>
        <p:txBody>
          <a:bodyPr vert="eaVert"/>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10"/>
          </p:nvPr>
        </p:nvSpPr>
        <p:spPr/>
        <p:txBody>
          <a:bodyPr/>
          <a:lstStyle/>
          <a:p>
            <a:fld id="{9CE5B826-6809-49B3-9B4B-177D412235B0}" type="datetimeFigureOut">
              <a:rPr lang="zh-CN" altLang="en-US" smtClean="0"/>
              <a:t>2024/4/1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3102276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12">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4354"/>
            <a:ext cx="9144000" cy="656046"/>
          </a:xfrm>
          <a:prstGeom prst="rect">
            <a:avLst/>
          </a:prstGeom>
        </p:spPr>
      </p:pic>
      <p:sp>
        <p:nvSpPr>
          <p:cNvPr id="8" name="矩形 7"/>
          <p:cNvSpPr/>
          <p:nvPr userDrawn="1"/>
        </p:nvSpPr>
        <p:spPr>
          <a:xfrm>
            <a:off x="0" y="660400"/>
            <a:ext cx="9144000" cy="4279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6734" y="106065"/>
            <a:ext cx="756416" cy="767378"/>
          </a:xfrm>
          <a:prstGeom prst="rect">
            <a:avLst/>
          </a:prstGeom>
        </p:spPr>
      </p:pic>
      <p:sp>
        <p:nvSpPr>
          <p:cNvPr id="2" name="标题 1"/>
          <p:cNvSpPr>
            <a:spLocks noGrp="1"/>
          </p:cNvSpPr>
          <p:nvPr>
            <p:ph type="title" hasCustomPrompt="1"/>
          </p:nvPr>
        </p:nvSpPr>
        <p:spPr>
          <a:xfrm>
            <a:off x="1085850" y="68868"/>
            <a:ext cx="7886700" cy="497086"/>
          </a:xfrm>
        </p:spPr>
        <p:txBody>
          <a:bodyPr>
            <a:noAutofit/>
          </a:bodyPr>
          <a:lstStyle>
            <a:lvl1pPr>
              <a:defRPr sz="2400" b="1">
                <a:solidFill>
                  <a:schemeClr val="bg1"/>
                </a:solidFill>
                <a:effectLst>
                  <a:outerShdw blurRad="38100" dist="38100" dir="2700000" algn="tl">
                    <a:srgbClr val="000000">
                      <a:alpha val="43137"/>
                    </a:srgbClr>
                  </a:outerShdw>
                </a:effectLst>
              </a:defRPr>
            </a:lvl1pPr>
          </a:lstStyle>
          <a:p>
            <a:r>
              <a:rPr lang="tr-TR" altLang="zh-CN" dirty="0" err="1"/>
              <a:t>Police</a:t>
            </a:r>
            <a:r>
              <a:rPr lang="tr-TR" altLang="zh-CN" dirty="0"/>
              <a:t> Station</a:t>
            </a:r>
            <a:endParaRPr lang="zh-CN" altLang="en-US" dirty="0"/>
          </a:p>
        </p:txBody>
      </p:sp>
    </p:spTree>
    <p:extLst>
      <p:ext uri="{BB962C8B-B14F-4D97-AF65-F5344CB8AC3E}">
        <p14:creationId xmlns:p14="http://schemas.microsoft.com/office/powerpoint/2010/main" val="30224468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Slide 2">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tr-TR" altLang="zh-CN" dirty="0"/>
              <a:t>Freepptbackgrounds.net</a:t>
            </a:r>
            <a:endParaRPr lang="zh-CN" altLang="en-US" dirty="0"/>
          </a:p>
        </p:txBody>
      </p:sp>
      <p:sp>
        <p:nvSpPr>
          <p:cNvPr id="3" name="内容占位符 2"/>
          <p:cNvSpPr>
            <a:spLocks noGrp="1"/>
          </p:cNvSpPr>
          <p:nvPr>
            <p:ph idx="1" hasCustomPrompt="1"/>
          </p:nvPr>
        </p:nvSpPr>
        <p:spPr/>
        <p:txBody>
          <a:body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10"/>
          </p:nvPr>
        </p:nvSpPr>
        <p:spPr/>
        <p:txBody>
          <a:bodyPr/>
          <a:lstStyle/>
          <a:p>
            <a:fld id="{9CE5B826-6809-49B3-9B4B-177D412235B0}" type="datetimeFigureOut">
              <a:rPr lang="zh-CN" altLang="en-US" smtClean="0"/>
              <a:t>2024/4/1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3279149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lide 3">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3888" y="1282304"/>
            <a:ext cx="7886700" cy="2139553"/>
          </a:xfrm>
        </p:spPr>
        <p:txBody>
          <a:bodyPr anchor="b"/>
          <a:lstStyle>
            <a:lvl1pPr>
              <a:defRPr sz="4500"/>
            </a:lvl1pPr>
          </a:lstStyle>
          <a:p>
            <a:r>
              <a:rPr lang="tr-TR" altLang="zh-CN" dirty="0"/>
              <a:t>Freepptbackgrounds.net</a:t>
            </a:r>
            <a:endParaRPr lang="zh-CN" altLang="en-US" dirty="0"/>
          </a:p>
        </p:txBody>
      </p:sp>
      <p:sp>
        <p:nvSpPr>
          <p:cNvPr id="3" name="文本占位符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ltLang="zh-CN" dirty="0"/>
              <a:t>www.freepptbackgrounds.net</a:t>
            </a:r>
            <a:endParaRPr lang="zh-CN" altLang="en-US" dirty="0"/>
          </a:p>
        </p:txBody>
      </p:sp>
      <p:sp>
        <p:nvSpPr>
          <p:cNvPr id="4" name="日期占位符 3"/>
          <p:cNvSpPr>
            <a:spLocks noGrp="1"/>
          </p:cNvSpPr>
          <p:nvPr>
            <p:ph type="dt" sz="half" idx="10"/>
          </p:nvPr>
        </p:nvSpPr>
        <p:spPr/>
        <p:txBody>
          <a:bodyPr/>
          <a:lstStyle/>
          <a:p>
            <a:fld id="{9CE5B826-6809-49B3-9B4B-177D412235B0}" type="datetimeFigureOut">
              <a:rPr lang="zh-CN" altLang="en-US" smtClean="0"/>
              <a:t>2024/4/1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2142134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Slide 4">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tr-TR" altLang="zh-CN" dirty="0"/>
              <a:t>Freepptbackgrounds.net</a:t>
            </a:r>
            <a:endParaRPr lang="zh-CN" altLang="en-US" dirty="0"/>
          </a:p>
        </p:txBody>
      </p:sp>
      <p:sp>
        <p:nvSpPr>
          <p:cNvPr id="3" name="内容占位符 2"/>
          <p:cNvSpPr>
            <a:spLocks noGrp="1"/>
          </p:cNvSpPr>
          <p:nvPr>
            <p:ph sz="half" idx="1" hasCustomPrompt="1"/>
          </p:nvPr>
        </p:nvSpPr>
        <p:spPr>
          <a:xfrm>
            <a:off x="628650" y="1369219"/>
            <a:ext cx="3886200" cy="3263504"/>
          </a:xfrm>
        </p:spPr>
        <p:txBody>
          <a:body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内容占位符 3"/>
          <p:cNvSpPr>
            <a:spLocks noGrp="1"/>
          </p:cNvSpPr>
          <p:nvPr>
            <p:ph sz="half" idx="2" hasCustomPrompt="1"/>
          </p:nvPr>
        </p:nvSpPr>
        <p:spPr>
          <a:xfrm>
            <a:off x="4629150" y="1369219"/>
            <a:ext cx="3886200" cy="3263504"/>
          </a:xfrm>
        </p:spPr>
        <p:txBody>
          <a:body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5" name="日期占位符 4"/>
          <p:cNvSpPr>
            <a:spLocks noGrp="1"/>
          </p:cNvSpPr>
          <p:nvPr>
            <p:ph type="dt" sz="half" idx="10"/>
          </p:nvPr>
        </p:nvSpPr>
        <p:spPr/>
        <p:txBody>
          <a:bodyPr/>
          <a:lstStyle/>
          <a:p>
            <a:fld id="{9CE5B826-6809-49B3-9B4B-177D412235B0}" type="datetimeFigureOut">
              <a:rPr lang="zh-CN" altLang="en-US" smtClean="0"/>
              <a:t>2024/4/1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9832619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lide 5">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9841" y="273844"/>
            <a:ext cx="7886700" cy="994172"/>
          </a:xfrm>
        </p:spPr>
        <p:txBody>
          <a:bodyPr/>
          <a:lstStyle/>
          <a:p>
            <a:r>
              <a:rPr lang="tr-TR" altLang="zh-CN" dirty="0"/>
              <a:t>Freepptbackgrounds.net</a:t>
            </a:r>
            <a:endParaRPr lang="zh-CN" altLang="en-US" dirty="0"/>
          </a:p>
        </p:txBody>
      </p:sp>
      <p:sp>
        <p:nvSpPr>
          <p:cNvPr id="3" name="文本占位符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ltLang="zh-CN" dirty="0"/>
              <a:t>www.freepptbackgrounds.net</a:t>
            </a:r>
            <a:endParaRPr lang="zh-CN" altLang="en-US" dirty="0"/>
          </a:p>
        </p:txBody>
      </p:sp>
      <p:sp>
        <p:nvSpPr>
          <p:cNvPr id="4" name="内容占位符 3"/>
          <p:cNvSpPr>
            <a:spLocks noGrp="1"/>
          </p:cNvSpPr>
          <p:nvPr>
            <p:ph sz="half" idx="2" hasCustomPrompt="1"/>
          </p:nvPr>
        </p:nvSpPr>
        <p:spPr>
          <a:xfrm>
            <a:off x="629842" y="1878806"/>
            <a:ext cx="3868340" cy="2763441"/>
          </a:xfrm>
        </p:spPr>
        <p:txBody>
          <a:body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5" name="文本占位符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ltLang="zh-CN" dirty="0"/>
              <a:t>www.freepptbackgrounds.net</a:t>
            </a:r>
            <a:endParaRPr lang="zh-CN" altLang="en-US" dirty="0"/>
          </a:p>
        </p:txBody>
      </p:sp>
      <p:sp>
        <p:nvSpPr>
          <p:cNvPr id="6" name="内容占位符 5"/>
          <p:cNvSpPr>
            <a:spLocks noGrp="1"/>
          </p:cNvSpPr>
          <p:nvPr>
            <p:ph sz="quarter" idx="4" hasCustomPrompt="1"/>
          </p:nvPr>
        </p:nvSpPr>
        <p:spPr>
          <a:xfrm>
            <a:off x="4629150" y="1878806"/>
            <a:ext cx="3887391" cy="2763441"/>
          </a:xfrm>
        </p:spPr>
        <p:txBody>
          <a:body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7" name="日期占位符 6"/>
          <p:cNvSpPr>
            <a:spLocks noGrp="1"/>
          </p:cNvSpPr>
          <p:nvPr>
            <p:ph type="dt" sz="half" idx="10"/>
          </p:nvPr>
        </p:nvSpPr>
        <p:spPr/>
        <p:txBody>
          <a:bodyPr/>
          <a:lstStyle/>
          <a:p>
            <a:fld id="{9CE5B826-6809-49B3-9B4B-177D412235B0}" type="datetimeFigureOut">
              <a:rPr lang="zh-CN" altLang="en-US" smtClean="0"/>
              <a:t>2024/4/1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1AD0B5-09AD-499F-88BC-01FCE55CDA76}" type="slidenum">
              <a:rPr lang="zh-CN" altLang="en-US" smtClean="0"/>
              <a:t>‹#›</a:t>
            </a:fld>
            <a:endParaRPr lang="zh-CN" altLang="en-US"/>
          </a:p>
        </p:txBody>
      </p:sp>
      <p:sp>
        <p:nvSpPr>
          <p:cNvPr id="11" name="矩形 10"/>
          <p:cNvSpPr/>
          <p:nvPr userDrawn="1"/>
        </p:nvSpPr>
        <p:spPr>
          <a:xfrm>
            <a:off x="6940928" y="4792825"/>
            <a:ext cx="775136" cy="246221"/>
          </a:xfrm>
          <a:prstGeom prst="rect">
            <a:avLst/>
          </a:prstGeom>
        </p:spPr>
        <p:txBody>
          <a:bodyPr wrap="square">
            <a:spAutoFit/>
          </a:bodyPr>
          <a:lstStyle/>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defTabSz="914400"/>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pPr defTabSz="914400"/>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defTabSz="914400"/>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pPr defTabSz="914400"/>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pPr defTabSz="914400"/>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pPr defTabSz="914400"/>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pPr defTabSz="914400"/>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pPr defTabSz="914400"/>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15795577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lide 6">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tr-TR" altLang="zh-CN" dirty="0"/>
              <a:t>Freepptbackgrounds.net</a:t>
            </a:r>
            <a:endParaRPr lang="zh-CN" altLang="en-US" dirty="0"/>
          </a:p>
        </p:txBody>
      </p:sp>
      <p:sp>
        <p:nvSpPr>
          <p:cNvPr id="3" name="日期占位符 2"/>
          <p:cNvSpPr>
            <a:spLocks noGrp="1"/>
          </p:cNvSpPr>
          <p:nvPr>
            <p:ph type="dt" sz="half" idx="10"/>
          </p:nvPr>
        </p:nvSpPr>
        <p:spPr/>
        <p:txBody>
          <a:bodyPr/>
          <a:lstStyle/>
          <a:p>
            <a:fld id="{9CE5B826-6809-49B3-9B4B-177D412235B0}" type="datetimeFigureOut">
              <a:rPr lang="zh-CN" altLang="en-US" smtClean="0"/>
              <a:t>2024/4/1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4190927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lide 7">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E5B826-6809-49B3-9B4B-177D412235B0}" type="datetimeFigureOut">
              <a:rPr lang="zh-CN" altLang="en-US" smtClean="0"/>
              <a:t>2024/4/1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96147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lide 8">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9841" y="342900"/>
            <a:ext cx="2949178" cy="1200150"/>
          </a:xfrm>
        </p:spPr>
        <p:txBody>
          <a:bodyPr anchor="b"/>
          <a:lstStyle>
            <a:lvl1pPr>
              <a:defRPr sz="2400"/>
            </a:lvl1pPr>
          </a:lstStyle>
          <a:p>
            <a:r>
              <a:rPr lang="tr-TR" altLang="zh-CN" dirty="0"/>
              <a:t>Freepptbackgrounds.net</a:t>
            </a:r>
            <a:endParaRPr lang="zh-CN" altLang="en-US" dirty="0"/>
          </a:p>
        </p:txBody>
      </p:sp>
      <p:sp>
        <p:nvSpPr>
          <p:cNvPr id="3" name="内容占位符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文本占位符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ltLang="zh-CN" dirty="0"/>
              <a:t>www.freepptbackgrounds.net</a:t>
            </a:r>
            <a:endParaRPr lang="zh-CN" altLang="en-US" dirty="0"/>
          </a:p>
        </p:txBody>
      </p:sp>
      <p:sp>
        <p:nvSpPr>
          <p:cNvPr id="5" name="日期占位符 4"/>
          <p:cNvSpPr>
            <a:spLocks noGrp="1"/>
          </p:cNvSpPr>
          <p:nvPr>
            <p:ph type="dt" sz="half" idx="10"/>
          </p:nvPr>
        </p:nvSpPr>
        <p:spPr/>
        <p:txBody>
          <a:bodyPr/>
          <a:lstStyle/>
          <a:p>
            <a:fld id="{9CE5B826-6809-49B3-9B4B-177D412235B0}" type="datetimeFigureOut">
              <a:rPr lang="zh-CN" altLang="en-US" smtClean="0"/>
              <a:t>2024/4/1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244105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Slide 9">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9841" y="342900"/>
            <a:ext cx="2949178" cy="1200150"/>
          </a:xfrm>
        </p:spPr>
        <p:txBody>
          <a:bodyPr anchor="b"/>
          <a:lstStyle>
            <a:lvl1pPr>
              <a:defRPr sz="2400"/>
            </a:lvl1pPr>
          </a:lstStyle>
          <a:p>
            <a:r>
              <a:rPr lang="tr-TR" altLang="zh-CN" dirty="0"/>
              <a:t>Freepptbackgrounds.net</a:t>
            </a:r>
            <a:endParaRPr lang="zh-CN" altLang="en-US" dirty="0"/>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ltLang="zh-CN" dirty="0"/>
              <a:t>www.freepptbackgrounds.net</a:t>
            </a:r>
            <a:endParaRPr lang="zh-CN" altLang="en-US" dirty="0"/>
          </a:p>
        </p:txBody>
      </p:sp>
      <p:sp>
        <p:nvSpPr>
          <p:cNvPr id="5" name="日期占位符 4"/>
          <p:cNvSpPr>
            <a:spLocks noGrp="1"/>
          </p:cNvSpPr>
          <p:nvPr>
            <p:ph type="dt" sz="half" idx="10"/>
          </p:nvPr>
        </p:nvSpPr>
        <p:spPr/>
        <p:txBody>
          <a:bodyPr/>
          <a:lstStyle/>
          <a:p>
            <a:fld id="{9CE5B826-6809-49B3-9B4B-177D412235B0}" type="datetimeFigureOut">
              <a:rPr lang="zh-CN" altLang="en-US" smtClean="0"/>
              <a:t>2024/4/1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23929445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tr-TR" altLang="zh-CN" dirty="0"/>
              <a:t>Freepptbackgrounds.net</a:t>
            </a:r>
            <a:endParaRPr lang="zh-CN" altLang="en-US" dirty="0"/>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CE5B826-6809-49B3-9B4B-177D412235B0}" type="datetimeFigureOut">
              <a:rPr lang="zh-CN" altLang="en-US" smtClean="0"/>
              <a:t>2024/4/1</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171279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image" Target="../media/image3.jpe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14.m4a"/><Relationship Id="rId1" Type="http://schemas.openxmlformats.org/officeDocument/2006/relationships/audio" Target="NULL" TargetMode="External"/><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hyperlink" Target="https://www.slmpd.org/Crime/CrimeDataFrequentlyAskedQuestions.pdf" TargetMode="External"/><Relationship Id="rId3" Type="http://schemas.openxmlformats.org/officeDocument/2006/relationships/slideLayout" Target="../slideLayouts/slideLayout12.xml"/><Relationship Id="rId7" Type="http://schemas.openxmlformats.org/officeDocument/2006/relationships/hyperlink" Target="https://fox2now.com/news/missouri/new-crime-ranking-lists-st-louis-as-third-most-dangerous-us-city/" TargetMode="Externa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hyperlink" Target="https://www.policeforum.org/workforcemarch2022" TargetMode="External"/><Relationship Id="rId5" Type="http://schemas.openxmlformats.org/officeDocument/2006/relationships/hyperlink" Target="https://ucr.fbi.gov/additional-ucr-publications/ucr_handbook.pdf" TargetMode="External"/><Relationship Id="rId10" Type="http://schemas.openxmlformats.org/officeDocument/2006/relationships/image" Target="../media/image6.png"/><Relationship Id="rId4" Type="http://schemas.openxmlformats.org/officeDocument/2006/relationships/notesSlide" Target="../notesSlides/notesSlide17.xml"/><Relationship Id="rId9" Type="http://schemas.openxmlformats.org/officeDocument/2006/relationships/hyperlink" Target="https://www.slmpd.org/Crimereports.s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5" name="图片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4487453"/>
            <a:ext cx="9144000" cy="656046"/>
          </a:xfrm>
          <a:prstGeom prst="rect">
            <a:avLst/>
          </a:prstGeom>
        </p:spPr>
      </p:pic>
      <p:pic>
        <p:nvPicPr>
          <p:cNvPr id="4" name="图片 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61184" y="3390418"/>
            <a:ext cx="1643461" cy="1667279"/>
          </a:xfrm>
          <a:prstGeom prst="rect">
            <a:avLst/>
          </a:prstGeom>
        </p:spPr>
      </p:pic>
      <p:pic>
        <p:nvPicPr>
          <p:cNvPr id="8" name="图片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792685" y="1430934"/>
            <a:ext cx="2002972" cy="3575306"/>
          </a:xfrm>
          <a:prstGeom prst="rect">
            <a:avLst/>
          </a:prstGeom>
        </p:spPr>
      </p:pic>
      <p:sp>
        <p:nvSpPr>
          <p:cNvPr id="9" name="文本框 8"/>
          <p:cNvSpPr txBox="1"/>
          <p:nvPr/>
        </p:nvSpPr>
        <p:spPr>
          <a:xfrm>
            <a:off x="2399928" y="846159"/>
            <a:ext cx="4159280" cy="830997"/>
          </a:xfrm>
          <a:prstGeom prst="rect">
            <a:avLst/>
          </a:prstGeom>
          <a:noFill/>
        </p:spPr>
        <p:txBody>
          <a:bodyPr wrap="none" rtlCol="0">
            <a:spAutoFit/>
          </a:bodyPr>
          <a:lstStyle/>
          <a:p>
            <a:pPr algn="ctr"/>
            <a:r>
              <a:rPr lang="en-US" altLang="zh-CN" sz="4800" b="1" dirty="0">
                <a:solidFill>
                  <a:schemeClr val="bg1"/>
                </a:solidFill>
                <a:effectLst>
                  <a:outerShdw blurRad="38100" dist="38100" dir="2700000" algn="tl">
                    <a:srgbClr val="000000">
                      <a:alpha val="43137"/>
                    </a:srgbClr>
                  </a:outerShdw>
                </a:effectLst>
                <a:latin typeface="+mj-lt"/>
              </a:rPr>
              <a:t>St. Louis Crime</a:t>
            </a:r>
            <a:endParaRPr lang="zh-CN" altLang="en-US" sz="4800" b="1" dirty="0">
              <a:solidFill>
                <a:schemeClr val="bg1"/>
              </a:solidFill>
              <a:effectLst>
                <a:outerShdw blurRad="38100" dist="38100" dir="2700000" algn="tl">
                  <a:srgbClr val="000000">
                    <a:alpha val="43137"/>
                  </a:srgbClr>
                </a:outerShdw>
              </a:effectLst>
              <a:latin typeface="+mj-lt"/>
            </a:endParaRPr>
          </a:p>
        </p:txBody>
      </p:sp>
      <p:sp>
        <p:nvSpPr>
          <p:cNvPr id="15" name="文本框 14"/>
          <p:cNvSpPr txBox="1"/>
          <p:nvPr/>
        </p:nvSpPr>
        <p:spPr>
          <a:xfrm>
            <a:off x="1625261" y="1695705"/>
            <a:ext cx="5799345" cy="477054"/>
          </a:xfrm>
          <a:prstGeom prst="rect">
            <a:avLst/>
          </a:prstGeom>
          <a:noFill/>
        </p:spPr>
        <p:txBody>
          <a:bodyPr wrap="none" rtlCol="0">
            <a:spAutoFit/>
          </a:bodyPr>
          <a:lstStyle/>
          <a:p>
            <a:pPr algn="ctr"/>
            <a:r>
              <a:rPr lang="es-UY" altLang="en-US" sz="2500" dirty="0">
                <a:solidFill>
                  <a:schemeClr val="bg1"/>
                </a:solidFill>
              </a:rPr>
              <a:t>A </a:t>
            </a:r>
            <a:r>
              <a:rPr lang="en-US" altLang="en-US" sz="2500" dirty="0">
                <a:solidFill>
                  <a:schemeClr val="bg1"/>
                </a:solidFill>
              </a:rPr>
              <a:t>Study</a:t>
            </a:r>
            <a:r>
              <a:rPr lang="es-UY" altLang="en-US" sz="2500" dirty="0">
                <a:solidFill>
                  <a:schemeClr val="bg1"/>
                </a:solidFill>
              </a:rPr>
              <a:t> </a:t>
            </a:r>
            <a:r>
              <a:rPr lang="en-US" altLang="en-US" sz="2500" dirty="0">
                <a:solidFill>
                  <a:schemeClr val="bg1"/>
                </a:solidFill>
              </a:rPr>
              <a:t>of Trends </a:t>
            </a:r>
            <a:r>
              <a:rPr lang="es-UY" altLang="en-US" sz="2500" dirty="0">
                <a:solidFill>
                  <a:schemeClr val="bg1"/>
                </a:solidFill>
              </a:rPr>
              <a:t>and Predictive </a:t>
            </a:r>
            <a:r>
              <a:rPr lang="en-US" altLang="en-US" sz="2500" dirty="0">
                <a:solidFill>
                  <a:schemeClr val="bg1"/>
                </a:solidFill>
              </a:rPr>
              <a:t>Analytics</a:t>
            </a:r>
            <a:endParaRPr lang="zh-CN" altLang="en-US" sz="2500" dirty="0">
              <a:solidFill>
                <a:schemeClr val="bg1"/>
              </a:solidFill>
              <a:latin typeface="+mj-lt"/>
            </a:endParaRPr>
          </a:p>
        </p:txBody>
      </p:sp>
      <p:sp>
        <p:nvSpPr>
          <p:cNvPr id="16" name="文本框 15"/>
          <p:cNvSpPr txBox="1"/>
          <p:nvPr/>
        </p:nvSpPr>
        <p:spPr>
          <a:xfrm>
            <a:off x="2330316" y="4644544"/>
            <a:ext cx="2356222" cy="338554"/>
          </a:xfrm>
          <a:prstGeom prst="rect">
            <a:avLst/>
          </a:prstGeom>
          <a:noFill/>
        </p:spPr>
        <p:txBody>
          <a:bodyPr wrap="none" rtlCol="0">
            <a:spAutoFit/>
          </a:bodyPr>
          <a:lstStyle/>
          <a:p>
            <a:pPr algn="ctr"/>
            <a:r>
              <a:rPr lang="en-US" altLang="zh-CN" sz="1600" dirty="0">
                <a:solidFill>
                  <a:schemeClr val="bg1"/>
                </a:solidFill>
                <a:latin typeface="+mj-lt"/>
              </a:rPr>
              <a:t>Created By: Denise Dodd</a:t>
            </a:r>
            <a:endParaRPr lang="zh-CN" altLang="en-US" sz="1600" dirty="0">
              <a:solidFill>
                <a:schemeClr val="bg1"/>
              </a:solidFill>
              <a:latin typeface="+mj-lt"/>
            </a:endParaRPr>
          </a:p>
        </p:txBody>
      </p:sp>
      <p:cxnSp>
        <p:nvCxnSpPr>
          <p:cNvPr id="18" name="直接连接符 17"/>
          <p:cNvCxnSpPr/>
          <p:nvPr/>
        </p:nvCxnSpPr>
        <p:spPr>
          <a:xfrm>
            <a:off x="2432679" y="1686430"/>
            <a:ext cx="40937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Recorded Sound">
            <a:hlinkClick r:id="" action="ppaction://media"/>
            <a:extLst>
              <a:ext uri="{FF2B5EF4-FFF2-40B4-BE49-F238E27FC236}">
                <a16:creationId xmlns:a16="http://schemas.microsoft.com/office/drawing/2014/main" id="{A2788AA6-D4B6-D354-7E7F-85A15243C6B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76022" y="738299"/>
            <a:ext cx="406400" cy="406400"/>
          </a:xfrm>
          <a:prstGeom prst="rect">
            <a:avLst/>
          </a:prstGeom>
        </p:spPr>
      </p:pic>
    </p:spTree>
    <p:extLst>
      <p:ext uri="{BB962C8B-B14F-4D97-AF65-F5344CB8AC3E}">
        <p14:creationId xmlns:p14="http://schemas.microsoft.com/office/powerpoint/2010/main" val="29683763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7224">
        <p15:prstTrans prst="peelOff"/>
      </p:transition>
    </mc:Choice>
    <mc:Fallback xmlns="">
      <p:transition spd="slow" advClick="0" advTm="272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7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 objId="2"/>
        <p14:stopEvt time="27224"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8"/>
          <p:cNvSpPr>
            <a:spLocks noChangeArrowheads="1"/>
          </p:cNvSpPr>
          <p:nvPr/>
        </p:nvSpPr>
        <p:spPr bwMode="auto">
          <a:xfrm>
            <a:off x="447675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1</a:t>
            </a:r>
            <a:endParaRPr lang="en-US" altLang="zh-CN">
              <a:latin typeface="+mj-lt"/>
            </a:endParaRPr>
          </a:p>
        </p:txBody>
      </p:sp>
      <p:sp>
        <p:nvSpPr>
          <p:cNvPr id="47" name="Rectangle 19"/>
          <p:cNvSpPr>
            <a:spLocks noChangeArrowheads="1"/>
          </p:cNvSpPr>
          <p:nvPr/>
        </p:nvSpPr>
        <p:spPr bwMode="auto">
          <a:xfrm>
            <a:off x="3925888"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2</a:t>
            </a:r>
            <a:endParaRPr lang="en-US" altLang="zh-CN">
              <a:latin typeface="+mj-lt"/>
            </a:endParaRPr>
          </a:p>
        </p:txBody>
      </p:sp>
      <p:sp>
        <p:nvSpPr>
          <p:cNvPr id="48" name="Rectangle 20"/>
          <p:cNvSpPr>
            <a:spLocks noChangeArrowheads="1"/>
          </p:cNvSpPr>
          <p:nvPr/>
        </p:nvSpPr>
        <p:spPr bwMode="auto">
          <a:xfrm>
            <a:off x="3452813"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4</a:t>
            </a:r>
            <a:endParaRPr lang="en-US" altLang="zh-CN">
              <a:latin typeface="+mj-lt"/>
            </a:endParaRPr>
          </a:p>
        </p:txBody>
      </p:sp>
      <p:sp>
        <p:nvSpPr>
          <p:cNvPr id="49" name="Rectangle 21"/>
          <p:cNvSpPr>
            <a:spLocks noChangeArrowheads="1"/>
          </p:cNvSpPr>
          <p:nvPr/>
        </p:nvSpPr>
        <p:spPr bwMode="auto">
          <a:xfrm>
            <a:off x="5486400"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5</a:t>
            </a:r>
            <a:endParaRPr lang="en-US" altLang="zh-CN">
              <a:latin typeface="+mj-lt"/>
            </a:endParaRPr>
          </a:p>
        </p:txBody>
      </p:sp>
      <p:sp>
        <p:nvSpPr>
          <p:cNvPr id="50" name="Rectangle 22"/>
          <p:cNvSpPr>
            <a:spLocks noChangeArrowheads="1"/>
          </p:cNvSpPr>
          <p:nvPr/>
        </p:nvSpPr>
        <p:spPr bwMode="auto">
          <a:xfrm>
            <a:off x="502920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3</a:t>
            </a:r>
            <a:endParaRPr lang="en-US" altLang="zh-CN">
              <a:latin typeface="+mj-lt"/>
            </a:endParaRPr>
          </a:p>
        </p:txBody>
      </p:sp>
      <p:sp>
        <p:nvSpPr>
          <p:cNvPr id="53" name="Text Box 38"/>
          <p:cNvSpPr txBox="1">
            <a:spLocks noChangeArrowheads="1"/>
          </p:cNvSpPr>
          <p:nvPr/>
        </p:nvSpPr>
        <p:spPr bwMode="auto">
          <a:xfrm>
            <a:off x="1120984" y="642151"/>
            <a:ext cx="7617028" cy="39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1800" b="1" dirty="0">
                <a:latin typeface="+mj-lt"/>
                <a:ea typeface="微软雅黑" pitchFamily="34" charset="-122"/>
              </a:rPr>
              <a:t>Question #6: What are the top crimes in each district? </a:t>
            </a:r>
          </a:p>
        </p:txBody>
      </p:sp>
      <p:sp>
        <p:nvSpPr>
          <p:cNvPr id="2" name="标题 1"/>
          <p:cNvSpPr>
            <a:spLocks noGrp="1"/>
          </p:cNvSpPr>
          <p:nvPr>
            <p:ph type="title"/>
          </p:nvPr>
        </p:nvSpPr>
        <p:spPr/>
        <p:txBody>
          <a:bodyPr/>
          <a:lstStyle/>
          <a:p>
            <a:r>
              <a:rPr lang="en-US" altLang="zh-CN" dirty="0"/>
              <a:t>Where Crime Occurs</a:t>
            </a:r>
            <a:endParaRPr lang="zh-CN" altLang="en-US" dirty="0"/>
          </a:p>
        </p:txBody>
      </p:sp>
      <p:pic>
        <p:nvPicPr>
          <p:cNvPr id="12290" name="Picture 2">
            <a:extLst>
              <a:ext uri="{FF2B5EF4-FFF2-40B4-BE49-F238E27FC236}">
                <a16:creationId xmlns:a16="http://schemas.microsoft.com/office/drawing/2014/main" id="{EA0C4729-4060-9C4A-4225-3ED0A6DE02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0" y="1202422"/>
            <a:ext cx="7886700" cy="3483293"/>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F809B4C4-3CF5-95DE-E39C-B6CC4A60B7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4062" y="999222"/>
            <a:ext cx="406400" cy="406400"/>
          </a:xfrm>
          <a:prstGeom prst="rect">
            <a:avLst/>
          </a:prstGeom>
        </p:spPr>
      </p:pic>
    </p:spTree>
    <p:extLst>
      <p:ext uri="{BB962C8B-B14F-4D97-AF65-F5344CB8AC3E}">
        <p14:creationId xmlns:p14="http://schemas.microsoft.com/office/powerpoint/2010/main" val="36183605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3882">
        <p15:prstTrans prst="peelOff"/>
      </p:transition>
    </mc:Choice>
    <mc:Fallback xmlns="">
      <p:transition spd="slow" advClick="0" advTm="338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 objId="4"/>
        <p14:stopEvt time="33825" objId="4"/>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Box 38"/>
          <p:cNvSpPr txBox="1">
            <a:spLocks noChangeArrowheads="1"/>
          </p:cNvSpPr>
          <p:nvPr/>
        </p:nvSpPr>
        <p:spPr bwMode="auto">
          <a:xfrm>
            <a:off x="1120984" y="642151"/>
            <a:ext cx="7617028" cy="72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1800" b="1" dirty="0">
                <a:latin typeface="+mj-lt"/>
                <a:ea typeface="微软雅黑" pitchFamily="34" charset="-122"/>
              </a:rPr>
              <a:t>Question #7: What is the delay between when a crime occurs and when it is reported? </a:t>
            </a:r>
          </a:p>
        </p:txBody>
      </p:sp>
      <p:sp>
        <p:nvSpPr>
          <p:cNvPr id="2" name="标题 1"/>
          <p:cNvSpPr>
            <a:spLocks noGrp="1"/>
          </p:cNvSpPr>
          <p:nvPr>
            <p:ph type="title"/>
          </p:nvPr>
        </p:nvSpPr>
        <p:spPr/>
        <p:txBody>
          <a:bodyPr/>
          <a:lstStyle/>
          <a:p>
            <a:r>
              <a:rPr lang="en-US" altLang="zh-CN" dirty="0"/>
              <a:t>Reporting Time</a:t>
            </a:r>
            <a:endParaRPr lang="zh-CN" altLang="en-US" dirty="0"/>
          </a:p>
        </p:txBody>
      </p:sp>
      <p:graphicFrame>
        <p:nvGraphicFramePr>
          <p:cNvPr id="4" name="Table 3">
            <a:extLst>
              <a:ext uri="{FF2B5EF4-FFF2-40B4-BE49-F238E27FC236}">
                <a16:creationId xmlns:a16="http://schemas.microsoft.com/office/drawing/2014/main" id="{4DA5B55B-0378-754A-236E-42141AA46D2A}"/>
              </a:ext>
            </a:extLst>
          </p:cNvPr>
          <p:cNvGraphicFramePr>
            <a:graphicFrameLocks noGrp="1"/>
          </p:cNvGraphicFramePr>
          <p:nvPr>
            <p:extLst>
              <p:ext uri="{D42A27DB-BD31-4B8C-83A1-F6EECF244321}">
                <p14:modId xmlns:p14="http://schemas.microsoft.com/office/powerpoint/2010/main" val="1756742075"/>
              </p:ext>
            </p:extLst>
          </p:nvPr>
        </p:nvGraphicFramePr>
        <p:xfrm>
          <a:off x="1524000" y="1965594"/>
          <a:ext cx="6096000" cy="14833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76893833"/>
                    </a:ext>
                  </a:extLst>
                </a:gridCol>
                <a:gridCol w="3048000">
                  <a:extLst>
                    <a:ext uri="{9D8B030D-6E8A-4147-A177-3AD203B41FA5}">
                      <a16:colId xmlns:a16="http://schemas.microsoft.com/office/drawing/2014/main" val="2747249122"/>
                    </a:ext>
                  </a:extLst>
                </a:gridCol>
              </a:tblGrid>
              <a:tr h="370840">
                <a:tc>
                  <a:txBody>
                    <a:bodyPr/>
                    <a:lstStyle/>
                    <a:p>
                      <a:r>
                        <a:rPr lang="en-US" dirty="0"/>
                        <a:t>Metric</a:t>
                      </a:r>
                    </a:p>
                  </a:txBody>
                  <a:tcPr/>
                </a:tc>
                <a:tc>
                  <a:txBody>
                    <a:bodyPr/>
                    <a:lstStyle/>
                    <a:p>
                      <a:r>
                        <a:rPr lang="en-US" dirty="0"/>
                        <a:t>Length of Time</a:t>
                      </a:r>
                    </a:p>
                  </a:txBody>
                  <a:tcPr/>
                </a:tc>
                <a:extLst>
                  <a:ext uri="{0D108BD9-81ED-4DB2-BD59-A6C34878D82A}">
                    <a16:rowId xmlns:a16="http://schemas.microsoft.com/office/drawing/2014/main" val="1096210653"/>
                  </a:ext>
                </a:extLst>
              </a:tr>
              <a:tr h="370840">
                <a:tc>
                  <a:txBody>
                    <a:bodyPr/>
                    <a:lstStyle/>
                    <a:p>
                      <a:r>
                        <a:rPr lang="en-US" dirty="0"/>
                        <a:t>Average Reporting Time</a:t>
                      </a:r>
                    </a:p>
                  </a:txBody>
                  <a:tcPr/>
                </a:tc>
                <a:tc>
                  <a:txBody>
                    <a:bodyPr/>
                    <a:lstStyle/>
                    <a:p>
                      <a:r>
                        <a:rPr lang="en-US" dirty="0"/>
                        <a:t>0.5 months</a:t>
                      </a:r>
                    </a:p>
                  </a:txBody>
                  <a:tcPr/>
                </a:tc>
                <a:extLst>
                  <a:ext uri="{0D108BD9-81ED-4DB2-BD59-A6C34878D82A}">
                    <a16:rowId xmlns:a16="http://schemas.microsoft.com/office/drawing/2014/main" val="2604251429"/>
                  </a:ext>
                </a:extLst>
              </a:tr>
              <a:tr h="370840">
                <a:tc>
                  <a:txBody>
                    <a:bodyPr/>
                    <a:lstStyle/>
                    <a:p>
                      <a:r>
                        <a:rPr lang="en-US" dirty="0"/>
                        <a:t>Shortest Reporting Time</a:t>
                      </a:r>
                    </a:p>
                  </a:txBody>
                  <a:tcPr/>
                </a:tc>
                <a:tc>
                  <a:txBody>
                    <a:bodyPr/>
                    <a:lstStyle/>
                    <a:p>
                      <a:r>
                        <a:rPr lang="en-US" dirty="0"/>
                        <a:t>0 months</a:t>
                      </a:r>
                    </a:p>
                  </a:txBody>
                  <a:tcPr/>
                </a:tc>
                <a:extLst>
                  <a:ext uri="{0D108BD9-81ED-4DB2-BD59-A6C34878D82A}">
                    <a16:rowId xmlns:a16="http://schemas.microsoft.com/office/drawing/2014/main" val="1882403853"/>
                  </a:ext>
                </a:extLst>
              </a:tr>
              <a:tr h="370840">
                <a:tc>
                  <a:txBody>
                    <a:bodyPr/>
                    <a:lstStyle/>
                    <a:p>
                      <a:r>
                        <a:rPr lang="en-US" dirty="0"/>
                        <a:t>Longest Reporting Time</a:t>
                      </a:r>
                    </a:p>
                  </a:txBody>
                  <a:tcPr/>
                </a:tc>
                <a:tc>
                  <a:txBody>
                    <a:bodyPr/>
                    <a:lstStyle/>
                    <a:p>
                      <a:r>
                        <a:rPr lang="en-US" dirty="0"/>
                        <a:t>658 months</a:t>
                      </a:r>
                    </a:p>
                  </a:txBody>
                  <a:tcPr/>
                </a:tc>
                <a:extLst>
                  <a:ext uri="{0D108BD9-81ED-4DB2-BD59-A6C34878D82A}">
                    <a16:rowId xmlns:a16="http://schemas.microsoft.com/office/drawing/2014/main" val="3358990738"/>
                  </a:ext>
                </a:extLst>
              </a:tr>
            </a:tbl>
          </a:graphicData>
        </a:graphic>
      </p:graphicFrame>
      <p:pic>
        <p:nvPicPr>
          <p:cNvPr id="3" name="Recorded Sound">
            <a:hlinkClick r:id="" action="ppaction://media"/>
            <a:extLst>
              <a:ext uri="{FF2B5EF4-FFF2-40B4-BE49-F238E27FC236}">
                <a16:creationId xmlns:a16="http://schemas.microsoft.com/office/drawing/2014/main" id="{9C2BD5C3-DFA0-DC4B-894C-3A71144874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40597" y="642151"/>
            <a:ext cx="406400" cy="406400"/>
          </a:xfrm>
          <a:prstGeom prst="rect">
            <a:avLst/>
          </a:prstGeom>
        </p:spPr>
      </p:pic>
    </p:spTree>
    <p:extLst>
      <p:ext uri="{BB962C8B-B14F-4D97-AF65-F5344CB8AC3E}">
        <p14:creationId xmlns:p14="http://schemas.microsoft.com/office/powerpoint/2010/main" val="219985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5883">
        <p15:prstTrans prst="peelOff"/>
      </p:transition>
    </mc:Choice>
    <mc:Fallback xmlns="">
      <p:transition spd="slow" advClick="0" advTm="358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0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3" objId="3"/>
        <p14:stopEvt time="35883" objId="3"/>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8"/>
          <p:cNvSpPr>
            <a:spLocks noChangeArrowheads="1"/>
          </p:cNvSpPr>
          <p:nvPr/>
        </p:nvSpPr>
        <p:spPr bwMode="auto">
          <a:xfrm>
            <a:off x="447675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1</a:t>
            </a:r>
            <a:endParaRPr lang="en-US" altLang="zh-CN">
              <a:latin typeface="+mj-lt"/>
            </a:endParaRPr>
          </a:p>
        </p:txBody>
      </p:sp>
      <p:sp>
        <p:nvSpPr>
          <p:cNvPr id="47" name="Rectangle 19"/>
          <p:cNvSpPr>
            <a:spLocks noChangeArrowheads="1"/>
          </p:cNvSpPr>
          <p:nvPr/>
        </p:nvSpPr>
        <p:spPr bwMode="auto">
          <a:xfrm>
            <a:off x="3925888"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2</a:t>
            </a:r>
            <a:endParaRPr lang="en-US" altLang="zh-CN">
              <a:latin typeface="+mj-lt"/>
            </a:endParaRPr>
          </a:p>
        </p:txBody>
      </p:sp>
      <p:sp>
        <p:nvSpPr>
          <p:cNvPr id="48" name="Rectangle 20"/>
          <p:cNvSpPr>
            <a:spLocks noChangeArrowheads="1"/>
          </p:cNvSpPr>
          <p:nvPr/>
        </p:nvSpPr>
        <p:spPr bwMode="auto">
          <a:xfrm>
            <a:off x="3452813"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4</a:t>
            </a:r>
            <a:endParaRPr lang="en-US" altLang="zh-CN">
              <a:latin typeface="+mj-lt"/>
            </a:endParaRPr>
          </a:p>
        </p:txBody>
      </p:sp>
      <p:sp>
        <p:nvSpPr>
          <p:cNvPr id="49" name="Rectangle 21"/>
          <p:cNvSpPr>
            <a:spLocks noChangeArrowheads="1"/>
          </p:cNvSpPr>
          <p:nvPr/>
        </p:nvSpPr>
        <p:spPr bwMode="auto">
          <a:xfrm>
            <a:off x="5486400"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5</a:t>
            </a:r>
            <a:endParaRPr lang="en-US" altLang="zh-CN">
              <a:latin typeface="+mj-lt"/>
            </a:endParaRPr>
          </a:p>
        </p:txBody>
      </p:sp>
      <p:sp>
        <p:nvSpPr>
          <p:cNvPr id="50" name="Rectangle 22"/>
          <p:cNvSpPr>
            <a:spLocks noChangeArrowheads="1"/>
          </p:cNvSpPr>
          <p:nvPr/>
        </p:nvSpPr>
        <p:spPr bwMode="auto">
          <a:xfrm>
            <a:off x="502920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3</a:t>
            </a:r>
            <a:endParaRPr lang="en-US" altLang="zh-CN">
              <a:latin typeface="+mj-lt"/>
            </a:endParaRPr>
          </a:p>
        </p:txBody>
      </p:sp>
      <p:sp>
        <p:nvSpPr>
          <p:cNvPr id="53" name="Text Box 38"/>
          <p:cNvSpPr txBox="1">
            <a:spLocks noChangeArrowheads="1"/>
          </p:cNvSpPr>
          <p:nvPr/>
        </p:nvSpPr>
        <p:spPr bwMode="auto">
          <a:xfrm>
            <a:off x="1120984" y="642151"/>
            <a:ext cx="7617028" cy="72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1800" b="1" dirty="0">
                <a:latin typeface="+mj-lt"/>
                <a:ea typeface="微软雅黑" pitchFamily="34" charset="-122"/>
              </a:rPr>
              <a:t>Question #:8 How is the reporting delay dispersed among the different categories of crime? </a:t>
            </a:r>
          </a:p>
        </p:txBody>
      </p:sp>
      <p:sp>
        <p:nvSpPr>
          <p:cNvPr id="2" name="标题 1"/>
          <p:cNvSpPr>
            <a:spLocks noGrp="1"/>
          </p:cNvSpPr>
          <p:nvPr>
            <p:ph type="title"/>
          </p:nvPr>
        </p:nvSpPr>
        <p:spPr/>
        <p:txBody>
          <a:bodyPr/>
          <a:lstStyle/>
          <a:p>
            <a:r>
              <a:rPr lang="en-US" altLang="zh-CN" dirty="0"/>
              <a:t>Reporting Time</a:t>
            </a:r>
            <a:endParaRPr lang="zh-CN" altLang="en-US" dirty="0"/>
          </a:p>
        </p:txBody>
      </p:sp>
      <p:pic>
        <p:nvPicPr>
          <p:cNvPr id="14338" name="Picture 2">
            <a:extLst>
              <a:ext uri="{FF2B5EF4-FFF2-40B4-BE49-F238E27FC236}">
                <a16:creationId xmlns:a16="http://schemas.microsoft.com/office/drawing/2014/main" id="{0A31DDC8-CF2A-FB24-E44E-4213087F41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8034" y="1401829"/>
            <a:ext cx="6842927" cy="3537888"/>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4B386897-66F2-2AEE-94D7-98A4F1E262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528" y="882650"/>
            <a:ext cx="406400" cy="406400"/>
          </a:xfrm>
          <a:prstGeom prst="rect">
            <a:avLst/>
          </a:prstGeom>
        </p:spPr>
      </p:pic>
    </p:spTree>
    <p:extLst>
      <p:ext uri="{BB962C8B-B14F-4D97-AF65-F5344CB8AC3E}">
        <p14:creationId xmlns:p14="http://schemas.microsoft.com/office/powerpoint/2010/main" val="2986549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8464">
        <p15:prstTrans prst="peelOff"/>
      </p:transition>
    </mc:Choice>
    <mc:Fallback xmlns="">
      <p:transition spd="slow" advClick="0" advTm="284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 objId="4"/>
        <p14:stopEvt time="28102" objId="4"/>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8"/>
          <p:cNvSpPr>
            <a:spLocks noChangeArrowheads="1"/>
          </p:cNvSpPr>
          <p:nvPr/>
        </p:nvSpPr>
        <p:spPr bwMode="auto">
          <a:xfrm>
            <a:off x="447675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1</a:t>
            </a:r>
            <a:endParaRPr lang="en-US" altLang="zh-CN">
              <a:latin typeface="+mj-lt"/>
            </a:endParaRPr>
          </a:p>
        </p:txBody>
      </p:sp>
      <p:sp>
        <p:nvSpPr>
          <p:cNvPr id="47" name="Rectangle 19"/>
          <p:cNvSpPr>
            <a:spLocks noChangeArrowheads="1"/>
          </p:cNvSpPr>
          <p:nvPr/>
        </p:nvSpPr>
        <p:spPr bwMode="auto">
          <a:xfrm>
            <a:off x="3925888"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2</a:t>
            </a:r>
            <a:endParaRPr lang="en-US" altLang="zh-CN">
              <a:latin typeface="+mj-lt"/>
            </a:endParaRPr>
          </a:p>
        </p:txBody>
      </p:sp>
      <p:sp>
        <p:nvSpPr>
          <p:cNvPr id="48" name="Rectangle 20"/>
          <p:cNvSpPr>
            <a:spLocks noChangeArrowheads="1"/>
          </p:cNvSpPr>
          <p:nvPr/>
        </p:nvSpPr>
        <p:spPr bwMode="auto">
          <a:xfrm>
            <a:off x="3452813"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4</a:t>
            </a:r>
            <a:endParaRPr lang="en-US" altLang="zh-CN">
              <a:latin typeface="+mj-lt"/>
            </a:endParaRPr>
          </a:p>
        </p:txBody>
      </p:sp>
      <p:sp>
        <p:nvSpPr>
          <p:cNvPr id="49" name="Rectangle 21"/>
          <p:cNvSpPr>
            <a:spLocks noChangeArrowheads="1"/>
          </p:cNvSpPr>
          <p:nvPr/>
        </p:nvSpPr>
        <p:spPr bwMode="auto">
          <a:xfrm>
            <a:off x="5486400"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5</a:t>
            </a:r>
            <a:endParaRPr lang="en-US" altLang="zh-CN">
              <a:latin typeface="+mj-lt"/>
            </a:endParaRPr>
          </a:p>
        </p:txBody>
      </p:sp>
      <p:sp>
        <p:nvSpPr>
          <p:cNvPr id="50" name="Rectangle 22"/>
          <p:cNvSpPr>
            <a:spLocks noChangeArrowheads="1"/>
          </p:cNvSpPr>
          <p:nvPr/>
        </p:nvSpPr>
        <p:spPr bwMode="auto">
          <a:xfrm>
            <a:off x="502920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3</a:t>
            </a:r>
            <a:endParaRPr lang="en-US" altLang="zh-CN">
              <a:latin typeface="+mj-lt"/>
            </a:endParaRPr>
          </a:p>
        </p:txBody>
      </p:sp>
      <p:sp>
        <p:nvSpPr>
          <p:cNvPr id="53" name="Text Box 38"/>
          <p:cNvSpPr txBox="1">
            <a:spLocks noChangeArrowheads="1"/>
          </p:cNvSpPr>
          <p:nvPr/>
        </p:nvSpPr>
        <p:spPr bwMode="auto">
          <a:xfrm>
            <a:off x="1120984" y="642151"/>
            <a:ext cx="7617028" cy="72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1800" b="1" dirty="0">
                <a:latin typeface="+mj-lt"/>
                <a:ea typeface="微软雅黑" pitchFamily="34" charset="-122"/>
              </a:rPr>
              <a:t>Question #:9 Why are the top three average lag times so much greater than the reporting lag time of other categories? </a:t>
            </a:r>
          </a:p>
        </p:txBody>
      </p:sp>
      <p:sp>
        <p:nvSpPr>
          <p:cNvPr id="2" name="标题 1"/>
          <p:cNvSpPr>
            <a:spLocks noGrp="1"/>
          </p:cNvSpPr>
          <p:nvPr>
            <p:ph type="title"/>
          </p:nvPr>
        </p:nvSpPr>
        <p:spPr/>
        <p:txBody>
          <a:bodyPr/>
          <a:lstStyle/>
          <a:p>
            <a:r>
              <a:rPr lang="en-US" altLang="zh-CN" dirty="0"/>
              <a:t>Reporting Time</a:t>
            </a:r>
            <a:endParaRPr lang="zh-CN" altLang="en-US" dirty="0"/>
          </a:p>
        </p:txBody>
      </p:sp>
      <p:pic>
        <p:nvPicPr>
          <p:cNvPr id="13314" name="Picture 2">
            <a:extLst>
              <a:ext uri="{FF2B5EF4-FFF2-40B4-BE49-F238E27FC236}">
                <a16:creationId xmlns:a16="http://schemas.microsoft.com/office/drawing/2014/main" id="{82D63D29-60B0-08A0-BE52-59111CFEEB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7873" y="1445470"/>
            <a:ext cx="5608253" cy="3497063"/>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75FA6ACD-AE03-8761-BA32-31CCCE746C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06786" y="802512"/>
            <a:ext cx="406400" cy="406400"/>
          </a:xfrm>
          <a:prstGeom prst="rect">
            <a:avLst/>
          </a:prstGeom>
        </p:spPr>
      </p:pic>
    </p:spTree>
    <p:extLst>
      <p:ext uri="{BB962C8B-B14F-4D97-AF65-F5344CB8AC3E}">
        <p14:creationId xmlns:p14="http://schemas.microsoft.com/office/powerpoint/2010/main" val="3516532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72158">
        <p15:prstTrans prst="peelOff"/>
      </p:transition>
    </mc:Choice>
    <mc:Fallback xmlns="">
      <p:transition spd="slow" advClick="0" advTm="721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 objId="4"/>
        <p14:stopEvt time="72158" objId="4"/>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8"/>
          <p:cNvSpPr>
            <a:spLocks noChangeArrowheads="1"/>
          </p:cNvSpPr>
          <p:nvPr/>
        </p:nvSpPr>
        <p:spPr bwMode="auto">
          <a:xfrm>
            <a:off x="4784864" y="2569695"/>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1</a:t>
            </a:r>
            <a:endParaRPr lang="en-US" altLang="zh-CN">
              <a:latin typeface="+mj-lt"/>
            </a:endParaRPr>
          </a:p>
        </p:txBody>
      </p:sp>
      <p:sp>
        <p:nvSpPr>
          <p:cNvPr id="47" name="Rectangle 19"/>
          <p:cNvSpPr>
            <a:spLocks noChangeArrowheads="1"/>
          </p:cNvSpPr>
          <p:nvPr/>
        </p:nvSpPr>
        <p:spPr bwMode="auto">
          <a:xfrm>
            <a:off x="4234002" y="2569695"/>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2</a:t>
            </a:r>
            <a:endParaRPr lang="en-US" altLang="zh-CN">
              <a:latin typeface="+mj-lt"/>
            </a:endParaRPr>
          </a:p>
        </p:txBody>
      </p:sp>
      <p:sp>
        <p:nvSpPr>
          <p:cNvPr id="48" name="Rectangle 20"/>
          <p:cNvSpPr>
            <a:spLocks noChangeArrowheads="1"/>
          </p:cNvSpPr>
          <p:nvPr/>
        </p:nvSpPr>
        <p:spPr bwMode="auto">
          <a:xfrm>
            <a:off x="3760927" y="2437932"/>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4</a:t>
            </a:r>
            <a:endParaRPr lang="en-US" altLang="zh-CN">
              <a:latin typeface="+mj-lt"/>
            </a:endParaRPr>
          </a:p>
        </p:txBody>
      </p:sp>
      <p:sp>
        <p:nvSpPr>
          <p:cNvPr id="49" name="Rectangle 21"/>
          <p:cNvSpPr>
            <a:spLocks noChangeArrowheads="1"/>
          </p:cNvSpPr>
          <p:nvPr/>
        </p:nvSpPr>
        <p:spPr bwMode="auto">
          <a:xfrm>
            <a:off x="5794514" y="2437932"/>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5</a:t>
            </a:r>
            <a:endParaRPr lang="en-US" altLang="zh-CN">
              <a:latin typeface="+mj-lt"/>
            </a:endParaRPr>
          </a:p>
        </p:txBody>
      </p:sp>
      <p:sp>
        <p:nvSpPr>
          <p:cNvPr id="50" name="Rectangle 22"/>
          <p:cNvSpPr>
            <a:spLocks noChangeArrowheads="1"/>
          </p:cNvSpPr>
          <p:nvPr/>
        </p:nvSpPr>
        <p:spPr bwMode="auto">
          <a:xfrm>
            <a:off x="5337314" y="2569695"/>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3</a:t>
            </a:r>
            <a:endParaRPr lang="en-US" altLang="zh-CN">
              <a:latin typeface="+mj-lt"/>
            </a:endParaRPr>
          </a:p>
        </p:txBody>
      </p:sp>
      <p:sp>
        <p:nvSpPr>
          <p:cNvPr id="53" name="Text Box 38"/>
          <p:cNvSpPr txBox="1">
            <a:spLocks noChangeArrowheads="1"/>
          </p:cNvSpPr>
          <p:nvPr/>
        </p:nvSpPr>
        <p:spPr bwMode="auto">
          <a:xfrm>
            <a:off x="1120984" y="642151"/>
            <a:ext cx="7617028" cy="39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1800" b="1" dirty="0">
                <a:latin typeface="+mj-lt"/>
                <a:ea typeface="微软雅黑" pitchFamily="34" charset="-122"/>
              </a:rPr>
              <a:t>Question #10: Can future volumes of crime be predicted? </a:t>
            </a:r>
          </a:p>
        </p:txBody>
      </p:sp>
      <p:sp>
        <p:nvSpPr>
          <p:cNvPr id="2" name="标题 1"/>
          <p:cNvSpPr>
            <a:spLocks noGrp="1"/>
          </p:cNvSpPr>
          <p:nvPr>
            <p:ph type="title"/>
          </p:nvPr>
        </p:nvSpPr>
        <p:spPr/>
        <p:txBody>
          <a:bodyPr/>
          <a:lstStyle/>
          <a:p>
            <a:r>
              <a:rPr lang="en-US" altLang="zh-CN" dirty="0"/>
              <a:t>Predictions</a:t>
            </a:r>
            <a:endParaRPr lang="zh-CN" altLang="en-US" dirty="0"/>
          </a:p>
        </p:txBody>
      </p:sp>
      <p:graphicFrame>
        <p:nvGraphicFramePr>
          <p:cNvPr id="3" name="Table 2">
            <a:extLst>
              <a:ext uri="{FF2B5EF4-FFF2-40B4-BE49-F238E27FC236}">
                <a16:creationId xmlns:a16="http://schemas.microsoft.com/office/drawing/2014/main" id="{6DCCC362-A10C-BDCE-2696-45AFB00410AC}"/>
              </a:ext>
            </a:extLst>
          </p:cNvPr>
          <p:cNvGraphicFramePr>
            <a:graphicFrameLocks noGrp="1"/>
          </p:cNvGraphicFramePr>
          <p:nvPr>
            <p:extLst>
              <p:ext uri="{D42A27DB-BD31-4B8C-83A1-F6EECF244321}">
                <p14:modId xmlns:p14="http://schemas.microsoft.com/office/powerpoint/2010/main" val="1846158452"/>
              </p:ext>
            </p:extLst>
          </p:nvPr>
        </p:nvGraphicFramePr>
        <p:xfrm>
          <a:off x="1981200" y="1129924"/>
          <a:ext cx="6096000" cy="14097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567526234"/>
                    </a:ext>
                  </a:extLst>
                </a:gridCol>
                <a:gridCol w="3048000">
                  <a:extLst>
                    <a:ext uri="{9D8B030D-6E8A-4147-A177-3AD203B41FA5}">
                      <a16:colId xmlns:a16="http://schemas.microsoft.com/office/drawing/2014/main" val="2782815586"/>
                    </a:ext>
                  </a:extLst>
                </a:gridCol>
              </a:tblGrid>
              <a:tr h="0">
                <a:tc>
                  <a:txBody>
                    <a:bodyPr/>
                    <a:lstStyle/>
                    <a:p>
                      <a:r>
                        <a:rPr lang="en-US" dirty="0"/>
                        <a:t>Metric</a:t>
                      </a:r>
                    </a:p>
                  </a:txBody>
                  <a:tcPr/>
                </a:tc>
                <a:tc>
                  <a:txBody>
                    <a:bodyPr/>
                    <a:lstStyle/>
                    <a:p>
                      <a:r>
                        <a:rPr lang="en-US" dirty="0"/>
                        <a:t>Result</a:t>
                      </a:r>
                    </a:p>
                  </a:txBody>
                  <a:tcPr/>
                </a:tc>
                <a:extLst>
                  <a:ext uri="{0D108BD9-81ED-4DB2-BD59-A6C34878D82A}">
                    <a16:rowId xmlns:a16="http://schemas.microsoft.com/office/drawing/2014/main" val="1789859786"/>
                  </a:ext>
                </a:extLst>
              </a:tr>
              <a:tr h="370840">
                <a:tc>
                  <a:txBody>
                    <a:bodyPr/>
                    <a:lstStyle/>
                    <a:p>
                      <a:r>
                        <a:rPr lang="en-US" dirty="0"/>
                        <a:t>Holt-Winters RMSE</a:t>
                      </a:r>
                    </a:p>
                  </a:txBody>
                  <a:tcPr/>
                </a:tc>
                <a:tc>
                  <a:txBody>
                    <a:bodyPr/>
                    <a:lstStyle/>
                    <a:p>
                      <a:r>
                        <a:rPr lang="en-US" dirty="0"/>
                        <a:t>14.74 crimes per day</a:t>
                      </a:r>
                    </a:p>
                  </a:txBody>
                  <a:tcPr/>
                </a:tc>
                <a:extLst>
                  <a:ext uri="{0D108BD9-81ED-4DB2-BD59-A6C34878D82A}">
                    <a16:rowId xmlns:a16="http://schemas.microsoft.com/office/drawing/2014/main" val="2335573638"/>
                  </a:ext>
                </a:extLst>
              </a:tr>
              <a:tr h="370840">
                <a:tc>
                  <a:txBody>
                    <a:bodyPr/>
                    <a:lstStyle/>
                    <a:p>
                      <a:r>
                        <a:rPr lang="en-US" dirty="0"/>
                        <a:t>Average Crime in </a:t>
                      </a:r>
                      <a:r>
                        <a:rPr lang="en-US" dirty="0" err="1"/>
                        <a:t>Dataframe</a:t>
                      </a:r>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117.92 crimes per day</a:t>
                      </a:r>
                    </a:p>
                  </a:txBody>
                  <a:tcPr/>
                </a:tc>
                <a:extLst>
                  <a:ext uri="{0D108BD9-81ED-4DB2-BD59-A6C34878D82A}">
                    <a16:rowId xmlns:a16="http://schemas.microsoft.com/office/drawing/2014/main" val="3379346926"/>
                  </a:ext>
                </a:extLst>
              </a:tr>
              <a:tr h="370840">
                <a:tc>
                  <a:txBody>
                    <a:bodyPr/>
                    <a:lstStyle/>
                    <a:p>
                      <a:r>
                        <a:rPr lang="en-US" dirty="0"/>
                        <a:t>Percent Accuracy</a:t>
                      </a:r>
                    </a:p>
                  </a:txBody>
                  <a:tcPr/>
                </a:tc>
                <a:tc>
                  <a:txBody>
                    <a:bodyPr/>
                    <a:lstStyle/>
                    <a:p>
                      <a:r>
                        <a:rPr lang="en-US" dirty="0"/>
                        <a:t>79.54%</a:t>
                      </a:r>
                    </a:p>
                  </a:txBody>
                  <a:tcPr/>
                </a:tc>
                <a:extLst>
                  <a:ext uri="{0D108BD9-81ED-4DB2-BD59-A6C34878D82A}">
                    <a16:rowId xmlns:a16="http://schemas.microsoft.com/office/drawing/2014/main" val="852763297"/>
                  </a:ext>
                </a:extLst>
              </a:tr>
            </a:tbl>
          </a:graphicData>
        </a:graphic>
      </p:graphicFrame>
      <p:graphicFrame>
        <p:nvGraphicFramePr>
          <p:cNvPr id="8" name="Table 7">
            <a:extLst>
              <a:ext uri="{FF2B5EF4-FFF2-40B4-BE49-F238E27FC236}">
                <a16:creationId xmlns:a16="http://schemas.microsoft.com/office/drawing/2014/main" id="{87BCEE6A-B7E7-BB5D-4592-72FB06895971}"/>
              </a:ext>
            </a:extLst>
          </p:cNvPr>
          <p:cNvGraphicFramePr>
            <a:graphicFrameLocks noGrp="1"/>
          </p:cNvGraphicFramePr>
          <p:nvPr>
            <p:extLst>
              <p:ext uri="{D42A27DB-BD31-4B8C-83A1-F6EECF244321}">
                <p14:modId xmlns:p14="http://schemas.microsoft.com/office/powerpoint/2010/main" val="2987096597"/>
              </p:ext>
            </p:extLst>
          </p:nvPr>
        </p:nvGraphicFramePr>
        <p:xfrm>
          <a:off x="3144216" y="2672983"/>
          <a:ext cx="3769967" cy="2377440"/>
        </p:xfrm>
        <a:graphic>
          <a:graphicData uri="http://schemas.openxmlformats.org/drawingml/2006/table">
            <a:tbl>
              <a:tblPr firstRow="1" bandRow="1">
                <a:tableStyleId>{5C22544A-7EE6-4342-B048-85BDC9FD1C3A}</a:tableStyleId>
              </a:tblPr>
              <a:tblGrid>
                <a:gridCol w="902955">
                  <a:extLst>
                    <a:ext uri="{9D8B030D-6E8A-4147-A177-3AD203B41FA5}">
                      <a16:colId xmlns:a16="http://schemas.microsoft.com/office/drawing/2014/main" val="3033996536"/>
                    </a:ext>
                  </a:extLst>
                </a:gridCol>
                <a:gridCol w="2867012">
                  <a:extLst>
                    <a:ext uri="{9D8B030D-6E8A-4147-A177-3AD203B41FA5}">
                      <a16:colId xmlns:a16="http://schemas.microsoft.com/office/drawing/2014/main" val="3878594230"/>
                    </a:ext>
                  </a:extLst>
                </a:gridCol>
              </a:tblGrid>
              <a:tr h="170441">
                <a:tc>
                  <a:txBody>
                    <a:bodyPr/>
                    <a:lstStyle/>
                    <a:p>
                      <a:r>
                        <a:rPr lang="en-US" dirty="0"/>
                        <a:t>Date</a:t>
                      </a:r>
                    </a:p>
                  </a:txBody>
                  <a:tcPr/>
                </a:tc>
                <a:tc>
                  <a:txBody>
                    <a:bodyPr/>
                    <a:lstStyle/>
                    <a:p>
                      <a:r>
                        <a:rPr lang="en-US" dirty="0"/>
                        <a:t>Predicted City Wide Daily Crimes</a:t>
                      </a:r>
                    </a:p>
                  </a:txBody>
                  <a:tcPr/>
                </a:tc>
                <a:extLst>
                  <a:ext uri="{0D108BD9-81ED-4DB2-BD59-A6C34878D82A}">
                    <a16:rowId xmlns:a16="http://schemas.microsoft.com/office/drawing/2014/main" val="1750870167"/>
                  </a:ext>
                </a:extLst>
              </a:tr>
              <a:tr h="170441">
                <a:tc>
                  <a:txBody>
                    <a:bodyPr/>
                    <a:lstStyle/>
                    <a:p>
                      <a:r>
                        <a:rPr lang="en-US" dirty="0"/>
                        <a:t>2/23/21</a:t>
                      </a:r>
                    </a:p>
                  </a:txBody>
                  <a:tcPr/>
                </a:tc>
                <a:tc>
                  <a:txBody>
                    <a:bodyPr/>
                    <a:lstStyle/>
                    <a:p>
                      <a:r>
                        <a:rPr lang="en-US" dirty="0"/>
                        <a:t>96.65</a:t>
                      </a:r>
                    </a:p>
                  </a:txBody>
                  <a:tcPr/>
                </a:tc>
                <a:extLst>
                  <a:ext uri="{0D108BD9-81ED-4DB2-BD59-A6C34878D82A}">
                    <a16:rowId xmlns:a16="http://schemas.microsoft.com/office/drawing/2014/main" val="1972793266"/>
                  </a:ext>
                </a:extLst>
              </a:tr>
              <a:tr h="170441">
                <a:tc>
                  <a:txBody>
                    <a:bodyPr/>
                    <a:lstStyle/>
                    <a:p>
                      <a:r>
                        <a:rPr lang="en-US" dirty="0"/>
                        <a:t>2/24/21</a:t>
                      </a:r>
                    </a:p>
                  </a:txBody>
                  <a:tcPr/>
                </a:tc>
                <a:tc>
                  <a:txBody>
                    <a:bodyPr/>
                    <a:lstStyle/>
                    <a:p>
                      <a:r>
                        <a:rPr lang="en-US" dirty="0"/>
                        <a:t>91.89</a:t>
                      </a:r>
                    </a:p>
                  </a:txBody>
                  <a:tcPr/>
                </a:tc>
                <a:extLst>
                  <a:ext uri="{0D108BD9-81ED-4DB2-BD59-A6C34878D82A}">
                    <a16:rowId xmlns:a16="http://schemas.microsoft.com/office/drawing/2014/main" val="383161743"/>
                  </a:ext>
                </a:extLst>
              </a:tr>
              <a:tr h="170441">
                <a:tc>
                  <a:txBody>
                    <a:bodyPr/>
                    <a:lstStyle/>
                    <a:p>
                      <a:r>
                        <a:rPr lang="en-US" dirty="0"/>
                        <a:t>2/25/21</a:t>
                      </a:r>
                    </a:p>
                  </a:txBody>
                  <a:tcPr/>
                </a:tc>
                <a:tc>
                  <a:txBody>
                    <a:bodyPr/>
                    <a:lstStyle/>
                    <a:p>
                      <a:r>
                        <a:rPr lang="en-US" dirty="0"/>
                        <a:t>85.28</a:t>
                      </a:r>
                    </a:p>
                  </a:txBody>
                  <a:tcPr/>
                </a:tc>
                <a:extLst>
                  <a:ext uri="{0D108BD9-81ED-4DB2-BD59-A6C34878D82A}">
                    <a16:rowId xmlns:a16="http://schemas.microsoft.com/office/drawing/2014/main" val="986880106"/>
                  </a:ext>
                </a:extLst>
              </a:tr>
              <a:tr h="170441">
                <a:tc>
                  <a:txBody>
                    <a:bodyPr/>
                    <a:lstStyle/>
                    <a:p>
                      <a:r>
                        <a:rPr lang="en-US" dirty="0"/>
                        <a:t>2/26/21</a:t>
                      </a:r>
                    </a:p>
                  </a:txBody>
                  <a:tcPr/>
                </a:tc>
                <a:tc>
                  <a:txBody>
                    <a:bodyPr/>
                    <a:lstStyle/>
                    <a:p>
                      <a:r>
                        <a:rPr lang="en-US" dirty="0"/>
                        <a:t>92.17</a:t>
                      </a:r>
                    </a:p>
                  </a:txBody>
                  <a:tcPr/>
                </a:tc>
                <a:extLst>
                  <a:ext uri="{0D108BD9-81ED-4DB2-BD59-A6C34878D82A}">
                    <a16:rowId xmlns:a16="http://schemas.microsoft.com/office/drawing/2014/main" val="1538404364"/>
                  </a:ext>
                </a:extLst>
              </a:tr>
              <a:tr h="170441">
                <a:tc>
                  <a:txBody>
                    <a:bodyPr/>
                    <a:lstStyle/>
                    <a:p>
                      <a:r>
                        <a:rPr lang="en-US" dirty="0"/>
                        <a:t>2/27/21</a:t>
                      </a:r>
                    </a:p>
                  </a:txBody>
                  <a:tcPr/>
                </a:tc>
                <a:tc>
                  <a:txBody>
                    <a:bodyPr/>
                    <a:lstStyle/>
                    <a:p>
                      <a:r>
                        <a:rPr lang="en-US" dirty="0"/>
                        <a:t>94.66</a:t>
                      </a:r>
                    </a:p>
                  </a:txBody>
                  <a:tcPr/>
                </a:tc>
                <a:extLst>
                  <a:ext uri="{0D108BD9-81ED-4DB2-BD59-A6C34878D82A}">
                    <a16:rowId xmlns:a16="http://schemas.microsoft.com/office/drawing/2014/main" val="2725696208"/>
                  </a:ext>
                </a:extLst>
              </a:tr>
              <a:tr h="170441">
                <a:tc>
                  <a:txBody>
                    <a:bodyPr/>
                    <a:lstStyle/>
                    <a:p>
                      <a:r>
                        <a:rPr lang="en-US" dirty="0"/>
                        <a:t>2/28/21</a:t>
                      </a:r>
                    </a:p>
                  </a:txBody>
                  <a:tcPr/>
                </a:tc>
                <a:tc>
                  <a:txBody>
                    <a:bodyPr/>
                    <a:lstStyle/>
                    <a:p>
                      <a:r>
                        <a:rPr lang="en-US" dirty="0"/>
                        <a:t>85.00</a:t>
                      </a:r>
                    </a:p>
                  </a:txBody>
                  <a:tcPr/>
                </a:tc>
                <a:extLst>
                  <a:ext uri="{0D108BD9-81ED-4DB2-BD59-A6C34878D82A}">
                    <a16:rowId xmlns:a16="http://schemas.microsoft.com/office/drawing/2014/main" val="2323614198"/>
                  </a:ext>
                </a:extLst>
              </a:tr>
              <a:tr h="170441">
                <a:tc>
                  <a:txBody>
                    <a:bodyPr/>
                    <a:lstStyle/>
                    <a:p>
                      <a:r>
                        <a:rPr lang="en-US" dirty="0"/>
                        <a:t>3/1/21</a:t>
                      </a:r>
                    </a:p>
                  </a:txBody>
                  <a:tcPr/>
                </a:tc>
                <a:tc>
                  <a:txBody>
                    <a:bodyPr/>
                    <a:lstStyle/>
                    <a:p>
                      <a:r>
                        <a:rPr lang="en-US" dirty="0"/>
                        <a:t>98.06</a:t>
                      </a:r>
                    </a:p>
                  </a:txBody>
                  <a:tcPr/>
                </a:tc>
                <a:extLst>
                  <a:ext uri="{0D108BD9-81ED-4DB2-BD59-A6C34878D82A}">
                    <a16:rowId xmlns:a16="http://schemas.microsoft.com/office/drawing/2014/main" val="642125740"/>
                  </a:ext>
                </a:extLst>
              </a:tr>
            </a:tbl>
          </a:graphicData>
        </a:graphic>
      </p:graphicFrame>
      <p:pic>
        <p:nvPicPr>
          <p:cNvPr id="11" name="Recorded Sound">
            <a:hlinkClick r:id="" action="ppaction://media"/>
            <a:extLst>
              <a:ext uri="{FF2B5EF4-FFF2-40B4-BE49-F238E27FC236}">
                <a16:creationId xmlns:a16="http://schemas.microsoft.com/office/drawing/2014/main" id="{81BDA0C6-731C-71BE-B1C0-2E48755D1AAA}"/>
              </a:ext>
            </a:extLst>
          </p:cNvPr>
          <p:cNvPicPr>
            <a:picLocks noChangeAspect="1"/>
          </p:cNvPicPr>
          <p:nvPr>
            <a:audioFile r:link="rId1"/>
            <p:extLst>
              <p:ext uri="{DAA4B4D4-6D71-4841-9C94-3DE7FCFB9230}">
                <p14:media xmlns:p14="http://schemas.microsoft.com/office/powerpoint/2010/main" r:embed="rId2">
                  <p14:trim end="7872.9818"/>
                </p14:media>
              </p:ext>
            </p:extLst>
          </p:nvPr>
        </p:nvPicPr>
        <p:blipFill>
          <a:blip r:embed="rId5"/>
          <a:stretch>
            <a:fillRect/>
          </a:stretch>
        </p:blipFill>
        <p:spPr>
          <a:xfrm>
            <a:off x="-766332" y="1552473"/>
            <a:ext cx="406400" cy="406400"/>
          </a:xfrm>
          <a:prstGeom prst="rect">
            <a:avLst/>
          </a:prstGeom>
        </p:spPr>
      </p:pic>
    </p:spTree>
    <p:extLst>
      <p:ext uri="{BB962C8B-B14F-4D97-AF65-F5344CB8AC3E}">
        <p14:creationId xmlns:p14="http://schemas.microsoft.com/office/powerpoint/2010/main" val="29815779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9000">
        <p15:prstTrans prst="peelOff"/>
      </p:transition>
    </mc:Choice>
    <mc:Fallback xmlns="">
      <p:transition spd="slow" advClick="0" advTm="39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8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extLst>
    <p:ext uri="{E180D4A7-C9FB-4DFB-919C-405C955672EB}">
      <p14:showEvtLst xmlns:p14="http://schemas.microsoft.com/office/powerpoint/2010/main">
        <p14:playEvt time="2" objId="10"/>
        <p14:stopEvt time="47760" objId="10"/>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a:latin typeface="+mj-lt"/>
                <a:ea typeface="微软雅黑" pitchFamily="34" charset="-122"/>
              </a:rPr>
              <a:t>Findings/Recommendations</a:t>
            </a:r>
            <a:endParaRPr lang="zh-CN" altLang="en-US" dirty="0"/>
          </a:p>
        </p:txBody>
      </p:sp>
      <p:graphicFrame>
        <p:nvGraphicFramePr>
          <p:cNvPr id="4" name="Table 3">
            <a:extLst>
              <a:ext uri="{FF2B5EF4-FFF2-40B4-BE49-F238E27FC236}">
                <a16:creationId xmlns:a16="http://schemas.microsoft.com/office/drawing/2014/main" id="{695F8CC5-13D7-9A0B-84D8-27995C6089E8}"/>
              </a:ext>
            </a:extLst>
          </p:cNvPr>
          <p:cNvGraphicFramePr>
            <a:graphicFrameLocks noGrp="1"/>
          </p:cNvGraphicFramePr>
          <p:nvPr>
            <p:extLst>
              <p:ext uri="{D42A27DB-BD31-4B8C-83A1-F6EECF244321}">
                <p14:modId xmlns:p14="http://schemas.microsoft.com/office/powerpoint/2010/main" val="4283192707"/>
              </p:ext>
            </p:extLst>
          </p:nvPr>
        </p:nvGraphicFramePr>
        <p:xfrm>
          <a:off x="1120984" y="1226195"/>
          <a:ext cx="7310035" cy="2588260"/>
        </p:xfrm>
        <a:graphic>
          <a:graphicData uri="http://schemas.openxmlformats.org/drawingml/2006/table">
            <a:tbl>
              <a:tblPr firstRow="1" bandRow="1">
                <a:tableStyleId>{5C22544A-7EE6-4342-B048-85BDC9FD1C3A}</a:tableStyleId>
              </a:tblPr>
              <a:tblGrid>
                <a:gridCol w="1737830">
                  <a:extLst>
                    <a:ext uri="{9D8B030D-6E8A-4147-A177-3AD203B41FA5}">
                      <a16:colId xmlns:a16="http://schemas.microsoft.com/office/drawing/2014/main" val="801926274"/>
                    </a:ext>
                  </a:extLst>
                </a:gridCol>
                <a:gridCol w="2680138">
                  <a:extLst>
                    <a:ext uri="{9D8B030D-6E8A-4147-A177-3AD203B41FA5}">
                      <a16:colId xmlns:a16="http://schemas.microsoft.com/office/drawing/2014/main" val="3300533800"/>
                    </a:ext>
                  </a:extLst>
                </a:gridCol>
                <a:gridCol w="2892067">
                  <a:extLst>
                    <a:ext uri="{9D8B030D-6E8A-4147-A177-3AD203B41FA5}">
                      <a16:colId xmlns:a16="http://schemas.microsoft.com/office/drawing/2014/main" val="753884728"/>
                    </a:ext>
                  </a:extLst>
                </a:gridCol>
              </a:tblGrid>
              <a:tr h="370840">
                <a:tc>
                  <a:txBody>
                    <a:bodyPr/>
                    <a:lstStyle/>
                    <a:p>
                      <a:r>
                        <a:rPr lang="en-US" dirty="0"/>
                        <a:t>Topic</a:t>
                      </a:r>
                    </a:p>
                  </a:txBody>
                  <a:tcPr/>
                </a:tc>
                <a:tc>
                  <a:txBody>
                    <a:bodyPr/>
                    <a:lstStyle/>
                    <a:p>
                      <a:r>
                        <a:rPr lang="en-US" dirty="0"/>
                        <a:t>Finding</a:t>
                      </a:r>
                    </a:p>
                  </a:txBody>
                  <a:tcPr/>
                </a:tc>
                <a:tc>
                  <a:txBody>
                    <a:bodyPr/>
                    <a:lstStyle/>
                    <a:p>
                      <a:r>
                        <a:rPr lang="en-US" dirty="0"/>
                        <a:t>Recommendation</a:t>
                      </a:r>
                    </a:p>
                  </a:txBody>
                  <a:tcPr/>
                </a:tc>
                <a:extLst>
                  <a:ext uri="{0D108BD9-81ED-4DB2-BD59-A6C34878D82A}">
                    <a16:rowId xmlns:a16="http://schemas.microsoft.com/office/drawing/2014/main" val="3880241535"/>
                  </a:ext>
                </a:extLst>
              </a:tr>
              <a:tr h="370840">
                <a:tc>
                  <a:txBody>
                    <a:bodyPr/>
                    <a:lstStyle/>
                    <a:p>
                      <a:r>
                        <a:rPr lang="en-US" dirty="0"/>
                        <a:t>When Crime Occurs</a:t>
                      </a:r>
                    </a:p>
                  </a:txBody>
                  <a:tcPr/>
                </a:tc>
                <a:tc>
                  <a:txBody>
                    <a:bodyPr/>
                    <a:lstStyle/>
                    <a:p>
                      <a:r>
                        <a:rPr lang="en-US" dirty="0"/>
                        <a:t>Summer and Evening</a:t>
                      </a:r>
                    </a:p>
                  </a:txBody>
                  <a:tcPr/>
                </a:tc>
                <a:tc>
                  <a:txBody>
                    <a:bodyPr/>
                    <a:lstStyle/>
                    <a:p>
                      <a:r>
                        <a:rPr lang="en-US" dirty="0"/>
                        <a:t>Increase staffing and patrols during this time</a:t>
                      </a:r>
                    </a:p>
                  </a:txBody>
                  <a:tcPr/>
                </a:tc>
                <a:extLst>
                  <a:ext uri="{0D108BD9-81ED-4DB2-BD59-A6C34878D82A}">
                    <a16:rowId xmlns:a16="http://schemas.microsoft.com/office/drawing/2014/main" val="1910940909"/>
                  </a:ext>
                </a:extLst>
              </a:tr>
              <a:tr h="370840">
                <a:tc>
                  <a:txBody>
                    <a:bodyPr/>
                    <a:lstStyle/>
                    <a:p>
                      <a:r>
                        <a:rPr lang="en-US" dirty="0"/>
                        <a:t>Where Crime Occurs</a:t>
                      </a:r>
                    </a:p>
                  </a:txBody>
                  <a:tcPr/>
                </a:tc>
                <a:tc>
                  <a:txBody>
                    <a:bodyPr/>
                    <a:lstStyle/>
                    <a:p>
                      <a:r>
                        <a:rPr lang="en-US" dirty="0"/>
                        <a:t>Larceny is predominant city wide, District 4 has the highest vol of crime</a:t>
                      </a:r>
                    </a:p>
                  </a:txBody>
                  <a:tcPr/>
                </a:tc>
                <a:tc>
                  <a:txBody>
                    <a:bodyPr/>
                    <a:lstStyle/>
                    <a:p>
                      <a:r>
                        <a:rPr lang="en-US" dirty="0"/>
                        <a:t>Make Larceny prevention  focus and education the public</a:t>
                      </a:r>
                    </a:p>
                  </a:txBody>
                  <a:tcPr/>
                </a:tc>
                <a:extLst>
                  <a:ext uri="{0D108BD9-81ED-4DB2-BD59-A6C34878D82A}">
                    <a16:rowId xmlns:a16="http://schemas.microsoft.com/office/drawing/2014/main" val="3297079122"/>
                  </a:ext>
                </a:extLst>
              </a:tr>
              <a:tr h="370840">
                <a:tc>
                  <a:txBody>
                    <a:bodyPr/>
                    <a:lstStyle/>
                    <a:p>
                      <a:r>
                        <a:rPr lang="en-US" dirty="0"/>
                        <a:t>Delay in Reporting</a:t>
                      </a:r>
                    </a:p>
                  </a:txBody>
                  <a:tcPr/>
                </a:tc>
                <a:tc>
                  <a:txBody>
                    <a:bodyPr/>
                    <a:lstStyle/>
                    <a:p>
                      <a:r>
                        <a:rPr lang="en-US" dirty="0"/>
                        <a:t>Sex Crimes have the longest delay</a:t>
                      </a:r>
                    </a:p>
                  </a:txBody>
                  <a:tcPr/>
                </a:tc>
                <a:tc>
                  <a:txBody>
                    <a:bodyPr/>
                    <a:lstStyle/>
                    <a:p>
                      <a:r>
                        <a:rPr lang="en-US" dirty="0"/>
                        <a:t>Provide a variety of platforms to report sex crimes</a:t>
                      </a:r>
                    </a:p>
                  </a:txBody>
                  <a:tcPr/>
                </a:tc>
                <a:extLst>
                  <a:ext uri="{0D108BD9-81ED-4DB2-BD59-A6C34878D82A}">
                    <a16:rowId xmlns:a16="http://schemas.microsoft.com/office/drawing/2014/main" val="2581509573"/>
                  </a:ext>
                </a:extLst>
              </a:tr>
              <a:tr h="370840">
                <a:tc>
                  <a:txBody>
                    <a:bodyPr/>
                    <a:lstStyle/>
                    <a:p>
                      <a:r>
                        <a:rPr lang="en-US" dirty="0"/>
                        <a:t>Predictions</a:t>
                      </a:r>
                    </a:p>
                  </a:txBody>
                  <a:tcPr/>
                </a:tc>
                <a:tc>
                  <a:txBody>
                    <a:bodyPr/>
                    <a:lstStyle/>
                    <a:p>
                      <a:r>
                        <a:rPr lang="en-US" dirty="0"/>
                        <a:t>On average, predictions will be accurate within 14.74 daily crimes</a:t>
                      </a:r>
                    </a:p>
                  </a:txBody>
                  <a:tcPr/>
                </a:tc>
                <a:tc>
                  <a:txBody>
                    <a:bodyPr/>
                    <a:lstStyle/>
                    <a:p>
                      <a:r>
                        <a:rPr lang="en-US" dirty="0"/>
                        <a:t>Use to allocate resources and provide a benchmark</a:t>
                      </a:r>
                    </a:p>
                  </a:txBody>
                  <a:tcPr/>
                </a:tc>
                <a:extLst>
                  <a:ext uri="{0D108BD9-81ED-4DB2-BD59-A6C34878D82A}">
                    <a16:rowId xmlns:a16="http://schemas.microsoft.com/office/drawing/2014/main" val="93092420"/>
                  </a:ext>
                </a:extLst>
              </a:tr>
            </a:tbl>
          </a:graphicData>
        </a:graphic>
      </p:graphicFrame>
      <p:pic>
        <p:nvPicPr>
          <p:cNvPr id="6" name="Recorded Sound">
            <a:hlinkClick r:id="" action="ppaction://media"/>
            <a:extLst>
              <a:ext uri="{FF2B5EF4-FFF2-40B4-BE49-F238E27FC236}">
                <a16:creationId xmlns:a16="http://schemas.microsoft.com/office/drawing/2014/main" id="{6E51A777-3F8F-9AA4-62AD-62D1A0C189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70068" y="819795"/>
            <a:ext cx="406400" cy="406400"/>
          </a:xfrm>
          <a:prstGeom prst="rect">
            <a:avLst/>
          </a:prstGeom>
        </p:spPr>
      </p:pic>
    </p:spTree>
    <p:extLst>
      <p:ext uri="{BB962C8B-B14F-4D97-AF65-F5344CB8AC3E}">
        <p14:creationId xmlns:p14="http://schemas.microsoft.com/office/powerpoint/2010/main" val="7086665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4557">
        <p15:prstTrans prst="peelOff"/>
      </p:transition>
    </mc:Choice>
    <mc:Fallback xmlns="">
      <p:transition spd="slow" advClick="0" advTm="645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6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2" objId="6"/>
        <p14:stopEvt time="64557" objId="6"/>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Implementation</a:t>
            </a:r>
            <a:endParaRPr lang="zh-CN" altLang="en-US" dirty="0"/>
          </a:p>
        </p:txBody>
      </p:sp>
      <p:sp>
        <p:nvSpPr>
          <p:cNvPr id="3" name="Text Box 38">
            <a:extLst>
              <a:ext uri="{FF2B5EF4-FFF2-40B4-BE49-F238E27FC236}">
                <a16:creationId xmlns:a16="http://schemas.microsoft.com/office/drawing/2014/main" id="{4A8FF796-FC64-816F-82CB-01211C76AE50}"/>
              </a:ext>
            </a:extLst>
          </p:cNvPr>
          <p:cNvSpPr txBox="1">
            <a:spLocks noChangeArrowheads="1"/>
          </p:cNvSpPr>
          <p:nvPr/>
        </p:nvSpPr>
        <p:spPr bwMode="auto">
          <a:xfrm>
            <a:off x="1085850" y="1281272"/>
            <a:ext cx="7205743" cy="177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marL="285750" indent="-285750">
              <a:lnSpc>
                <a:spcPct val="120000"/>
              </a:lnSpc>
              <a:buFontTx/>
              <a:buChar char="-"/>
            </a:pPr>
            <a:r>
              <a:rPr lang="en-US" altLang="zh-CN" sz="2000" dirty="0">
                <a:latin typeface="+mj-lt"/>
                <a:ea typeface="微软雅黑" pitchFamily="34" charset="-122"/>
              </a:rPr>
              <a:t>Meetings with police department and city officials</a:t>
            </a:r>
          </a:p>
          <a:p>
            <a:pPr marL="285750" indent="-285750">
              <a:lnSpc>
                <a:spcPct val="120000"/>
              </a:lnSpc>
              <a:buFontTx/>
              <a:buChar char="-"/>
            </a:pPr>
            <a:r>
              <a:rPr lang="en-US" altLang="zh-CN" sz="2000" dirty="0">
                <a:latin typeface="+mj-lt"/>
                <a:ea typeface="微软雅黑" pitchFamily="34" charset="-122"/>
              </a:rPr>
              <a:t>Prioritize recommendations</a:t>
            </a:r>
          </a:p>
          <a:p>
            <a:pPr marL="285750" indent="-285750">
              <a:lnSpc>
                <a:spcPct val="120000"/>
              </a:lnSpc>
              <a:buFontTx/>
              <a:buChar char="-"/>
            </a:pPr>
            <a:r>
              <a:rPr lang="en-US" altLang="zh-CN" sz="2000" dirty="0">
                <a:latin typeface="+mj-lt"/>
                <a:ea typeface="微软雅黑" pitchFamily="34" charset="-122"/>
              </a:rPr>
              <a:t>Engage community/Public education</a:t>
            </a:r>
          </a:p>
          <a:p>
            <a:pPr marL="285750" indent="-285750">
              <a:lnSpc>
                <a:spcPct val="120000"/>
              </a:lnSpc>
              <a:buFontTx/>
              <a:buChar char="-"/>
            </a:pPr>
            <a:r>
              <a:rPr lang="en-US" altLang="zh-CN" sz="2000" dirty="0">
                <a:latin typeface="+mj-lt"/>
                <a:ea typeface="微软雅黑" pitchFamily="34" charset="-122"/>
              </a:rPr>
              <a:t>Rerun study at future date</a:t>
            </a:r>
          </a:p>
          <a:p>
            <a:pPr algn="ctr">
              <a:lnSpc>
                <a:spcPct val="120000"/>
              </a:lnSpc>
            </a:pPr>
            <a:endParaRPr lang="en-US" altLang="zh-CN" sz="1200" dirty="0">
              <a:latin typeface="+mj-lt"/>
              <a:ea typeface="微软雅黑" pitchFamily="34" charset="-122"/>
            </a:endParaRPr>
          </a:p>
        </p:txBody>
      </p:sp>
      <p:pic>
        <p:nvPicPr>
          <p:cNvPr id="4" name="Recorded Sound">
            <a:hlinkClick r:id="" action="ppaction://media"/>
            <a:extLst>
              <a:ext uri="{FF2B5EF4-FFF2-40B4-BE49-F238E27FC236}">
                <a16:creationId xmlns:a16="http://schemas.microsoft.com/office/drawing/2014/main" id="{723C08DC-6434-ADD1-8DB1-46B23229CC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69509" y="565954"/>
            <a:ext cx="406400" cy="406400"/>
          </a:xfrm>
          <a:prstGeom prst="rect">
            <a:avLst/>
          </a:prstGeom>
        </p:spPr>
      </p:pic>
    </p:spTree>
    <p:extLst>
      <p:ext uri="{BB962C8B-B14F-4D97-AF65-F5344CB8AC3E}">
        <p14:creationId xmlns:p14="http://schemas.microsoft.com/office/powerpoint/2010/main" val="25272148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936">
        <p15:prstTrans prst="peelOff"/>
      </p:transition>
    </mc:Choice>
    <mc:Fallback xmlns="">
      <p:transition spd="slow" advClick="0" advTm="409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4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 objId="4"/>
        <p14:stopEvt time="40936" objId="4"/>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Resources</a:t>
            </a:r>
            <a:endParaRPr lang="zh-CN" altLang="en-US" dirty="0"/>
          </a:p>
        </p:txBody>
      </p:sp>
      <p:sp>
        <p:nvSpPr>
          <p:cNvPr id="3" name="Text Box 38">
            <a:extLst>
              <a:ext uri="{FF2B5EF4-FFF2-40B4-BE49-F238E27FC236}">
                <a16:creationId xmlns:a16="http://schemas.microsoft.com/office/drawing/2014/main" id="{4A8FF796-FC64-816F-82CB-01211C76AE50}"/>
              </a:ext>
            </a:extLst>
          </p:cNvPr>
          <p:cNvSpPr txBox="1">
            <a:spLocks noChangeArrowheads="1"/>
          </p:cNvSpPr>
          <p:nvPr/>
        </p:nvSpPr>
        <p:spPr bwMode="auto">
          <a:xfrm>
            <a:off x="1085850" y="1187816"/>
            <a:ext cx="7205743" cy="341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fontAlgn="base"/>
            <a:r>
              <a:rPr lang="en-US" dirty="0"/>
              <a:t>Federal Bureau of Investigation. (2004). </a:t>
            </a:r>
            <a:r>
              <a:rPr lang="en-US" i="1" dirty="0"/>
              <a:t>Uniform Crime Reporting Handbook</a:t>
            </a:r>
            <a:r>
              <a:rPr lang="en-US" dirty="0"/>
              <a:t>. </a:t>
            </a:r>
            <a:r>
              <a:rPr lang="en-US" u="sng" dirty="0">
                <a:hlinkClick r:id="rId5"/>
              </a:rPr>
              <a:t>https://ucr.fbi.gov/additional-ucr-publications/ucr_handbook.pdf</a:t>
            </a:r>
            <a:r>
              <a:rPr lang="en-US" dirty="0"/>
              <a:t>  </a:t>
            </a:r>
          </a:p>
          <a:p>
            <a:pPr fontAlgn="base"/>
            <a:endParaRPr lang="en-US" dirty="0"/>
          </a:p>
          <a:p>
            <a:pPr fontAlgn="base"/>
            <a:r>
              <a:rPr lang="en-US" dirty="0"/>
              <a:t>Police Executive Research Forum. (2022, March). </a:t>
            </a:r>
            <a:r>
              <a:rPr lang="en-US" i="1" dirty="0"/>
              <a:t>PERF Survey Shows Steady Staffing Decrease Over the Past Two Years</a:t>
            </a:r>
            <a:r>
              <a:rPr lang="en-US" dirty="0"/>
              <a:t>.  </a:t>
            </a:r>
            <a:r>
              <a:rPr lang="en-US" u="sng" dirty="0">
                <a:hlinkClick r:id="rId6"/>
              </a:rPr>
              <a:t>https://www.policeforum.org/workforcemarch2022</a:t>
            </a:r>
            <a:r>
              <a:rPr lang="en-US" dirty="0"/>
              <a:t> </a:t>
            </a:r>
          </a:p>
          <a:p>
            <a:pPr fontAlgn="base"/>
            <a:endParaRPr lang="en-US" dirty="0"/>
          </a:p>
          <a:p>
            <a:pPr fontAlgn="base"/>
            <a:r>
              <a:rPr lang="en-US" dirty="0"/>
              <a:t>Schneider, J. (2023, November 25). New crime ranking lists St. Louis as third “most dangerous” US city. FOX 2. </a:t>
            </a:r>
            <a:r>
              <a:rPr lang="en-US" u="sng" dirty="0">
                <a:hlinkClick r:id="rId7"/>
              </a:rPr>
              <a:t>https://fox2now.com/news/missouri/new-crime-ranking-lists-st-louis-as-third-most-dangerous-us-city/</a:t>
            </a:r>
            <a:r>
              <a:rPr lang="en-US" u="sng" dirty="0"/>
              <a:t>  </a:t>
            </a:r>
            <a:r>
              <a:rPr lang="en-US" dirty="0"/>
              <a:t> </a:t>
            </a:r>
          </a:p>
          <a:p>
            <a:pPr fontAlgn="base"/>
            <a:endParaRPr lang="en-US" dirty="0"/>
          </a:p>
          <a:p>
            <a:pPr fontAlgn="base"/>
            <a:r>
              <a:rPr lang="en-US" dirty="0"/>
              <a:t>St. Louis Metropolitan Police Department. (2008). Crime Data Frequently Asked Questions. </a:t>
            </a:r>
            <a:r>
              <a:rPr lang="en-US" u="sng" dirty="0">
                <a:hlinkClick r:id="rId8"/>
              </a:rPr>
              <a:t>https://www.slmpd.org/Crime/CrimeDataFrequentlyAskedQuestions.pdf</a:t>
            </a:r>
            <a:r>
              <a:rPr lang="en-US" dirty="0"/>
              <a:t> </a:t>
            </a:r>
          </a:p>
          <a:p>
            <a:pPr fontAlgn="base"/>
            <a:endParaRPr lang="en-US" dirty="0"/>
          </a:p>
          <a:p>
            <a:pPr fontAlgn="base"/>
            <a:r>
              <a:rPr lang="en-US" dirty="0"/>
              <a:t>St. Louis Metropolitan Police Department. (2021). SLMPD Downloadable Crime Files. </a:t>
            </a:r>
            <a:r>
              <a:rPr lang="en-US" u="sng" dirty="0">
                <a:hlinkClick r:id="rId9"/>
              </a:rPr>
              <a:t>https://www.slmpd.org/Crimereports.shtml</a:t>
            </a:r>
            <a:r>
              <a:rPr lang="en-US" dirty="0"/>
              <a:t> </a:t>
            </a:r>
          </a:p>
          <a:p>
            <a:pPr algn="ctr">
              <a:lnSpc>
                <a:spcPct val="120000"/>
              </a:lnSpc>
            </a:pPr>
            <a:endParaRPr lang="en-US" altLang="zh-CN" sz="1200" dirty="0">
              <a:latin typeface="+mj-lt"/>
              <a:ea typeface="微软雅黑" pitchFamily="34" charset="-122"/>
            </a:endParaRPr>
          </a:p>
        </p:txBody>
      </p:sp>
      <p:pic>
        <p:nvPicPr>
          <p:cNvPr id="5" name="Recorded Sound">
            <a:hlinkClick r:id="" action="ppaction://media"/>
            <a:extLst>
              <a:ext uri="{FF2B5EF4-FFF2-40B4-BE49-F238E27FC236}">
                <a16:creationId xmlns:a16="http://schemas.microsoft.com/office/drawing/2014/main" id="{1AB8E232-159B-107C-B76C-76C33CF82F2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609600" y="781416"/>
            <a:ext cx="406400" cy="406400"/>
          </a:xfrm>
          <a:prstGeom prst="rect">
            <a:avLst/>
          </a:prstGeom>
        </p:spPr>
      </p:pic>
    </p:spTree>
    <p:extLst>
      <p:ext uri="{BB962C8B-B14F-4D97-AF65-F5344CB8AC3E}">
        <p14:creationId xmlns:p14="http://schemas.microsoft.com/office/powerpoint/2010/main" val="2950064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532">
        <p15:prstTrans prst="peelOff"/>
      </p:transition>
    </mc:Choice>
    <mc:Fallback xmlns="">
      <p:transition spd="slow" advClick="0" advTm="85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2" objId="5"/>
        <p14:stopEvt time="7265" objId="5"/>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2" name="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487453"/>
            <a:ext cx="9144000" cy="656046"/>
          </a:xfrm>
          <a:prstGeom prst="rect">
            <a:avLst/>
          </a:prstGeom>
        </p:spPr>
      </p:pic>
      <p:pic>
        <p:nvPicPr>
          <p:cNvPr id="13" name="图片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1184" y="3390418"/>
            <a:ext cx="1643461" cy="1667279"/>
          </a:xfrm>
          <a:prstGeom prst="rect">
            <a:avLst/>
          </a:prstGeom>
        </p:spPr>
      </p:pic>
      <p:pic>
        <p:nvPicPr>
          <p:cNvPr id="14" name="图片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92685" y="1430934"/>
            <a:ext cx="2002972" cy="3575306"/>
          </a:xfrm>
          <a:prstGeom prst="rect">
            <a:avLst/>
          </a:prstGeom>
        </p:spPr>
      </p:pic>
      <p:sp>
        <p:nvSpPr>
          <p:cNvPr id="17" name="文本框 8"/>
          <p:cNvSpPr txBox="1"/>
          <p:nvPr/>
        </p:nvSpPr>
        <p:spPr>
          <a:xfrm>
            <a:off x="2687858" y="846159"/>
            <a:ext cx="3583418" cy="830997"/>
          </a:xfrm>
          <a:prstGeom prst="rect">
            <a:avLst/>
          </a:prstGeom>
          <a:noFill/>
        </p:spPr>
        <p:txBody>
          <a:bodyPr wrap="none" rtlCol="0">
            <a:spAutoFit/>
          </a:bodyPr>
          <a:lstStyle/>
          <a:p>
            <a:pPr algn="ctr"/>
            <a:r>
              <a:rPr lang="tr-TR" altLang="zh-CN" sz="4800" b="1" dirty="0">
                <a:solidFill>
                  <a:schemeClr val="bg1"/>
                </a:solidFill>
                <a:effectLst>
                  <a:outerShdw blurRad="38100" dist="38100" dir="2700000" algn="tl">
                    <a:srgbClr val="000000">
                      <a:alpha val="43137"/>
                    </a:srgbClr>
                  </a:outerShdw>
                </a:effectLst>
                <a:latin typeface="+mj-lt"/>
              </a:rPr>
              <a:t>THANK YOU !</a:t>
            </a:r>
            <a:endParaRPr lang="zh-CN" altLang="en-US" sz="4800" b="1" dirty="0">
              <a:solidFill>
                <a:schemeClr val="bg1"/>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4561303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1978">
        <p15:prstTrans prst="peelOff"/>
      </p:transition>
    </mc:Choice>
    <mc:Fallback xmlns="">
      <p:transition spd="slow" advClick="0" advTm="1978">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8"/>
          <p:cNvSpPr>
            <a:spLocks noChangeArrowheads="1"/>
          </p:cNvSpPr>
          <p:nvPr/>
        </p:nvSpPr>
        <p:spPr bwMode="auto">
          <a:xfrm>
            <a:off x="447675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1</a:t>
            </a:r>
            <a:endParaRPr lang="en-US" altLang="zh-CN">
              <a:latin typeface="+mj-lt"/>
            </a:endParaRPr>
          </a:p>
        </p:txBody>
      </p:sp>
      <p:sp>
        <p:nvSpPr>
          <p:cNvPr id="47" name="Rectangle 19"/>
          <p:cNvSpPr>
            <a:spLocks noChangeArrowheads="1"/>
          </p:cNvSpPr>
          <p:nvPr/>
        </p:nvSpPr>
        <p:spPr bwMode="auto">
          <a:xfrm>
            <a:off x="3925888"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2</a:t>
            </a:r>
            <a:endParaRPr lang="en-US" altLang="zh-CN">
              <a:latin typeface="+mj-lt"/>
            </a:endParaRPr>
          </a:p>
        </p:txBody>
      </p:sp>
      <p:sp>
        <p:nvSpPr>
          <p:cNvPr id="48" name="Rectangle 20"/>
          <p:cNvSpPr>
            <a:spLocks noChangeArrowheads="1"/>
          </p:cNvSpPr>
          <p:nvPr/>
        </p:nvSpPr>
        <p:spPr bwMode="auto">
          <a:xfrm>
            <a:off x="3452813"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4</a:t>
            </a:r>
            <a:endParaRPr lang="en-US" altLang="zh-CN">
              <a:latin typeface="+mj-lt"/>
            </a:endParaRPr>
          </a:p>
        </p:txBody>
      </p:sp>
      <p:sp>
        <p:nvSpPr>
          <p:cNvPr id="49" name="Rectangle 21"/>
          <p:cNvSpPr>
            <a:spLocks noChangeArrowheads="1"/>
          </p:cNvSpPr>
          <p:nvPr/>
        </p:nvSpPr>
        <p:spPr bwMode="auto">
          <a:xfrm>
            <a:off x="5486400"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5</a:t>
            </a:r>
            <a:endParaRPr lang="en-US" altLang="zh-CN">
              <a:latin typeface="+mj-lt"/>
            </a:endParaRPr>
          </a:p>
        </p:txBody>
      </p:sp>
      <p:sp>
        <p:nvSpPr>
          <p:cNvPr id="50" name="Rectangle 22"/>
          <p:cNvSpPr>
            <a:spLocks noChangeArrowheads="1"/>
          </p:cNvSpPr>
          <p:nvPr/>
        </p:nvSpPr>
        <p:spPr bwMode="auto">
          <a:xfrm>
            <a:off x="502920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3</a:t>
            </a:r>
            <a:endParaRPr lang="en-US" altLang="zh-CN">
              <a:latin typeface="+mj-lt"/>
            </a:endParaRPr>
          </a:p>
        </p:txBody>
      </p:sp>
      <p:sp>
        <p:nvSpPr>
          <p:cNvPr id="53" name="Text Box 38"/>
          <p:cNvSpPr txBox="1">
            <a:spLocks noChangeArrowheads="1"/>
          </p:cNvSpPr>
          <p:nvPr/>
        </p:nvSpPr>
        <p:spPr bwMode="auto">
          <a:xfrm>
            <a:off x="604434" y="953520"/>
            <a:ext cx="8198604" cy="347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2000" b="1" dirty="0">
                <a:latin typeface="+mj-lt"/>
                <a:ea typeface="微软雅黑" pitchFamily="34" charset="-122"/>
              </a:rPr>
              <a:t>This study will utilize data provided by the St. Louis Metropolitan Police Department detailing crimes reported in the year 2020.</a:t>
            </a:r>
          </a:p>
          <a:p>
            <a:pPr algn="ctr">
              <a:lnSpc>
                <a:spcPct val="120000"/>
              </a:lnSpc>
            </a:pPr>
            <a:endParaRPr lang="en-US" altLang="zh-CN" sz="1600" dirty="0">
              <a:latin typeface="+mj-lt"/>
              <a:ea typeface="微软雅黑" pitchFamily="34" charset="-122"/>
            </a:endParaRPr>
          </a:p>
          <a:p>
            <a:pPr algn="ctr">
              <a:lnSpc>
                <a:spcPct val="120000"/>
              </a:lnSpc>
            </a:pPr>
            <a:r>
              <a:rPr lang="en-US" altLang="zh-CN" sz="2000" dirty="0">
                <a:latin typeface="+mj-lt"/>
                <a:ea typeface="微软雅黑" pitchFamily="34" charset="-122"/>
              </a:rPr>
              <a:t>Important variables included in this dataset include:</a:t>
            </a:r>
          </a:p>
          <a:p>
            <a:pPr algn="ctr">
              <a:lnSpc>
                <a:spcPct val="120000"/>
              </a:lnSpc>
            </a:pPr>
            <a:r>
              <a:rPr lang="en-US" altLang="zh-CN" sz="1600" dirty="0">
                <a:latin typeface="+mj-lt"/>
                <a:ea typeface="微软雅黑" pitchFamily="34" charset="-122"/>
              </a:rPr>
              <a:t>Month Reported</a:t>
            </a:r>
          </a:p>
          <a:p>
            <a:pPr algn="ctr">
              <a:lnSpc>
                <a:spcPct val="120000"/>
              </a:lnSpc>
            </a:pPr>
            <a:r>
              <a:rPr lang="en-US" altLang="zh-CN" sz="1600" dirty="0">
                <a:latin typeface="+mj-lt"/>
                <a:ea typeface="微软雅黑" pitchFamily="34" charset="-122"/>
              </a:rPr>
              <a:t>Date Occurred</a:t>
            </a:r>
          </a:p>
          <a:p>
            <a:pPr algn="ctr">
              <a:lnSpc>
                <a:spcPct val="120000"/>
              </a:lnSpc>
            </a:pPr>
            <a:r>
              <a:rPr lang="en-US" altLang="zh-CN" sz="1600" dirty="0">
                <a:latin typeface="+mj-lt"/>
                <a:ea typeface="微软雅黑" pitchFamily="34" charset="-122"/>
              </a:rPr>
              <a:t>Created Variable: </a:t>
            </a:r>
            <a:r>
              <a:rPr lang="en-US" altLang="zh-CN" sz="1600" dirty="0" err="1">
                <a:latin typeface="+mj-lt"/>
                <a:ea typeface="微软雅黑" pitchFamily="34" charset="-122"/>
              </a:rPr>
              <a:t>TimeLag</a:t>
            </a:r>
            <a:endParaRPr lang="en-US" altLang="zh-CN" sz="1600" dirty="0">
              <a:latin typeface="+mj-lt"/>
              <a:ea typeface="微软雅黑" pitchFamily="34" charset="-122"/>
            </a:endParaRPr>
          </a:p>
          <a:p>
            <a:pPr algn="ctr">
              <a:lnSpc>
                <a:spcPct val="120000"/>
              </a:lnSpc>
            </a:pPr>
            <a:r>
              <a:rPr lang="en-US" altLang="zh-CN" sz="1600" dirty="0">
                <a:latin typeface="+mj-lt"/>
                <a:ea typeface="微软雅黑" pitchFamily="34" charset="-122"/>
              </a:rPr>
              <a:t>District</a:t>
            </a:r>
          </a:p>
          <a:p>
            <a:pPr algn="ctr">
              <a:lnSpc>
                <a:spcPct val="120000"/>
              </a:lnSpc>
            </a:pPr>
            <a:r>
              <a:rPr lang="en-US" altLang="zh-CN" sz="1600" dirty="0">
                <a:latin typeface="+mj-lt"/>
                <a:ea typeface="微软雅黑" pitchFamily="34" charset="-122"/>
              </a:rPr>
              <a:t>Crime</a:t>
            </a:r>
          </a:p>
          <a:p>
            <a:pPr algn="ctr">
              <a:lnSpc>
                <a:spcPct val="120000"/>
              </a:lnSpc>
            </a:pPr>
            <a:r>
              <a:rPr lang="en-US" altLang="zh-CN" sz="1600" dirty="0">
                <a:latin typeface="+mj-lt"/>
                <a:ea typeface="微软雅黑" pitchFamily="34" charset="-122"/>
              </a:rPr>
              <a:t>Created Variable: Category</a:t>
            </a:r>
          </a:p>
          <a:p>
            <a:pPr algn="ctr">
              <a:lnSpc>
                <a:spcPct val="120000"/>
              </a:lnSpc>
            </a:pPr>
            <a:endParaRPr lang="en-US" altLang="zh-CN" sz="1200" dirty="0">
              <a:latin typeface="+mj-lt"/>
              <a:ea typeface="微软雅黑" pitchFamily="34" charset="-122"/>
            </a:endParaRPr>
          </a:p>
        </p:txBody>
      </p:sp>
      <p:sp>
        <p:nvSpPr>
          <p:cNvPr id="2" name="标题 1"/>
          <p:cNvSpPr>
            <a:spLocks noGrp="1"/>
          </p:cNvSpPr>
          <p:nvPr>
            <p:ph type="title"/>
          </p:nvPr>
        </p:nvSpPr>
        <p:spPr/>
        <p:txBody>
          <a:bodyPr/>
          <a:lstStyle/>
          <a:p>
            <a:r>
              <a:rPr lang="en-US" altLang="zh-CN" dirty="0"/>
              <a:t>Data</a:t>
            </a:r>
            <a:endParaRPr lang="zh-CN" altLang="en-US" dirty="0"/>
          </a:p>
        </p:txBody>
      </p:sp>
      <p:pic>
        <p:nvPicPr>
          <p:cNvPr id="4" name="Recorded Sound">
            <a:hlinkClick r:id="" action="ppaction://media"/>
            <a:extLst>
              <a:ext uri="{FF2B5EF4-FFF2-40B4-BE49-F238E27FC236}">
                <a16:creationId xmlns:a16="http://schemas.microsoft.com/office/drawing/2014/main" id="{A86DF8E4-C316-099A-E84E-F3CE05BD2C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6049" y="3088069"/>
            <a:ext cx="406400" cy="406400"/>
          </a:xfrm>
          <a:prstGeom prst="rect">
            <a:avLst/>
          </a:prstGeom>
        </p:spPr>
      </p:pic>
    </p:spTree>
    <p:extLst>
      <p:ext uri="{BB962C8B-B14F-4D97-AF65-F5344CB8AC3E}">
        <p14:creationId xmlns:p14="http://schemas.microsoft.com/office/powerpoint/2010/main" val="3327763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6026">
        <p15:prstTrans prst="peelOff"/>
      </p:transition>
    </mc:Choice>
    <mc:Fallback xmlns="">
      <p:transition spd="slow" advClick="0" advTm="460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7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 objId="4"/>
        <p14:stopEvt time="45777" objId="4"/>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8"/>
          <p:cNvSpPr>
            <a:spLocks noChangeArrowheads="1"/>
          </p:cNvSpPr>
          <p:nvPr/>
        </p:nvSpPr>
        <p:spPr bwMode="auto">
          <a:xfrm>
            <a:off x="447675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1</a:t>
            </a:r>
            <a:endParaRPr lang="en-US" altLang="zh-CN">
              <a:latin typeface="+mj-lt"/>
            </a:endParaRPr>
          </a:p>
        </p:txBody>
      </p:sp>
      <p:sp>
        <p:nvSpPr>
          <p:cNvPr id="47" name="Rectangle 19"/>
          <p:cNvSpPr>
            <a:spLocks noChangeArrowheads="1"/>
          </p:cNvSpPr>
          <p:nvPr/>
        </p:nvSpPr>
        <p:spPr bwMode="auto">
          <a:xfrm>
            <a:off x="3925888"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2</a:t>
            </a:r>
            <a:endParaRPr lang="en-US" altLang="zh-CN">
              <a:latin typeface="+mj-lt"/>
            </a:endParaRPr>
          </a:p>
        </p:txBody>
      </p:sp>
      <p:sp>
        <p:nvSpPr>
          <p:cNvPr id="48" name="Rectangle 20"/>
          <p:cNvSpPr>
            <a:spLocks noChangeArrowheads="1"/>
          </p:cNvSpPr>
          <p:nvPr/>
        </p:nvSpPr>
        <p:spPr bwMode="auto">
          <a:xfrm>
            <a:off x="3452813"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4</a:t>
            </a:r>
            <a:endParaRPr lang="en-US" altLang="zh-CN">
              <a:latin typeface="+mj-lt"/>
            </a:endParaRPr>
          </a:p>
        </p:txBody>
      </p:sp>
      <p:sp>
        <p:nvSpPr>
          <p:cNvPr id="49" name="Rectangle 21"/>
          <p:cNvSpPr>
            <a:spLocks noChangeArrowheads="1"/>
          </p:cNvSpPr>
          <p:nvPr/>
        </p:nvSpPr>
        <p:spPr bwMode="auto">
          <a:xfrm>
            <a:off x="5486400"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5</a:t>
            </a:r>
            <a:endParaRPr lang="en-US" altLang="zh-CN">
              <a:latin typeface="+mj-lt"/>
            </a:endParaRPr>
          </a:p>
        </p:txBody>
      </p:sp>
      <p:sp>
        <p:nvSpPr>
          <p:cNvPr id="50" name="Rectangle 22"/>
          <p:cNvSpPr>
            <a:spLocks noChangeArrowheads="1"/>
          </p:cNvSpPr>
          <p:nvPr/>
        </p:nvSpPr>
        <p:spPr bwMode="auto">
          <a:xfrm>
            <a:off x="502920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3</a:t>
            </a:r>
            <a:endParaRPr lang="en-US" altLang="zh-CN">
              <a:latin typeface="+mj-lt"/>
            </a:endParaRPr>
          </a:p>
        </p:txBody>
      </p:sp>
      <p:sp>
        <p:nvSpPr>
          <p:cNvPr id="2" name="标题 1"/>
          <p:cNvSpPr>
            <a:spLocks noGrp="1"/>
          </p:cNvSpPr>
          <p:nvPr>
            <p:ph type="title"/>
          </p:nvPr>
        </p:nvSpPr>
        <p:spPr/>
        <p:txBody>
          <a:bodyPr/>
          <a:lstStyle/>
          <a:p>
            <a:r>
              <a:rPr lang="en-US" altLang="zh-CN" dirty="0"/>
              <a:t>Data</a:t>
            </a:r>
            <a:endParaRPr lang="zh-CN" altLang="en-US" dirty="0"/>
          </a:p>
        </p:txBody>
      </p:sp>
      <p:sp>
        <p:nvSpPr>
          <p:cNvPr id="3" name="Text Box 38">
            <a:extLst>
              <a:ext uri="{FF2B5EF4-FFF2-40B4-BE49-F238E27FC236}">
                <a16:creationId xmlns:a16="http://schemas.microsoft.com/office/drawing/2014/main" id="{C16FFAE5-D2F3-0C78-2F5F-039E0D50B24A}"/>
              </a:ext>
            </a:extLst>
          </p:cNvPr>
          <p:cNvSpPr txBox="1">
            <a:spLocks noChangeArrowheads="1"/>
          </p:cNvSpPr>
          <p:nvPr/>
        </p:nvSpPr>
        <p:spPr bwMode="auto">
          <a:xfrm>
            <a:off x="1529862" y="1861976"/>
            <a:ext cx="5636252" cy="1059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120000"/>
              </a:lnSpc>
            </a:pPr>
            <a:r>
              <a:rPr lang="en-US" altLang="zh-CN" sz="1800" dirty="0">
                <a:latin typeface="+mj-lt"/>
                <a:ea typeface="微软雅黑" pitchFamily="34" charset="-122"/>
              </a:rPr>
              <a:t>-2020 was a unique year for crime nationwide</a:t>
            </a:r>
          </a:p>
          <a:p>
            <a:pPr>
              <a:lnSpc>
                <a:spcPct val="120000"/>
              </a:lnSpc>
            </a:pPr>
            <a:r>
              <a:rPr lang="en-US" altLang="zh-CN" sz="1800" dirty="0">
                <a:latin typeface="+mj-lt"/>
                <a:ea typeface="微软雅黑" pitchFamily="34" charset="-122"/>
              </a:rPr>
              <a:t>-Not all crimes that occurred in 2020 are in the dataset</a:t>
            </a:r>
          </a:p>
          <a:p>
            <a:pPr>
              <a:lnSpc>
                <a:spcPct val="120000"/>
              </a:lnSpc>
            </a:pPr>
            <a:r>
              <a:rPr lang="en-US" altLang="zh-CN" sz="1800" dirty="0">
                <a:latin typeface="+mj-lt"/>
                <a:ea typeface="微软雅黑" pitchFamily="34" charset="-122"/>
              </a:rPr>
              <a:t>-Crime volume vs crime rate</a:t>
            </a:r>
            <a:endParaRPr lang="en-US" altLang="zh-CN" sz="1200" dirty="0">
              <a:latin typeface="+mj-lt"/>
              <a:ea typeface="微软雅黑" pitchFamily="34" charset="-122"/>
            </a:endParaRPr>
          </a:p>
        </p:txBody>
      </p:sp>
      <p:sp>
        <p:nvSpPr>
          <p:cNvPr id="4" name="Text Box 38">
            <a:extLst>
              <a:ext uri="{FF2B5EF4-FFF2-40B4-BE49-F238E27FC236}">
                <a16:creationId xmlns:a16="http://schemas.microsoft.com/office/drawing/2014/main" id="{256E2A8F-4AC3-830F-DDD8-E340F352383F}"/>
              </a:ext>
            </a:extLst>
          </p:cNvPr>
          <p:cNvSpPr txBox="1">
            <a:spLocks noChangeArrowheads="1"/>
          </p:cNvSpPr>
          <p:nvPr/>
        </p:nvSpPr>
        <p:spPr bwMode="auto">
          <a:xfrm>
            <a:off x="1120984" y="642151"/>
            <a:ext cx="7617028" cy="39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1800" b="1" dirty="0">
                <a:latin typeface="+mj-lt"/>
                <a:ea typeface="微软雅黑" pitchFamily="34" charset="-122"/>
              </a:rPr>
              <a:t>Important Considerations Regarding Assumptions and Limitations</a:t>
            </a:r>
          </a:p>
        </p:txBody>
      </p:sp>
      <p:pic>
        <p:nvPicPr>
          <p:cNvPr id="6" name="Recorded Sound">
            <a:hlinkClick r:id="" action="ppaction://media"/>
            <a:extLst>
              <a:ext uri="{FF2B5EF4-FFF2-40B4-BE49-F238E27FC236}">
                <a16:creationId xmlns:a16="http://schemas.microsoft.com/office/drawing/2014/main" id="{F6C9C00D-E42D-37AB-227D-3BA0C5505A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2965" y="630474"/>
            <a:ext cx="406400" cy="406400"/>
          </a:xfrm>
          <a:prstGeom prst="rect">
            <a:avLst/>
          </a:prstGeom>
        </p:spPr>
      </p:pic>
    </p:spTree>
    <p:extLst>
      <p:ext uri="{BB962C8B-B14F-4D97-AF65-F5344CB8AC3E}">
        <p14:creationId xmlns:p14="http://schemas.microsoft.com/office/powerpoint/2010/main" val="553760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3017">
        <p15:prstTrans prst="peelOff"/>
      </p:transition>
    </mc:Choice>
    <mc:Fallback xmlns="">
      <p:transition spd="slow" advClick="0" advTm="430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7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2" objId="6"/>
        <p14:stopEvt time="43017" objId="6"/>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8"/>
          <p:cNvSpPr>
            <a:spLocks noChangeArrowheads="1"/>
          </p:cNvSpPr>
          <p:nvPr/>
        </p:nvSpPr>
        <p:spPr bwMode="auto">
          <a:xfrm>
            <a:off x="447675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1</a:t>
            </a:r>
            <a:endParaRPr lang="en-US" altLang="zh-CN">
              <a:latin typeface="+mj-lt"/>
            </a:endParaRPr>
          </a:p>
        </p:txBody>
      </p:sp>
      <p:sp>
        <p:nvSpPr>
          <p:cNvPr id="47" name="Rectangle 19"/>
          <p:cNvSpPr>
            <a:spLocks noChangeArrowheads="1"/>
          </p:cNvSpPr>
          <p:nvPr/>
        </p:nvSpPr>
        <p:spPr bwMode="auto">
          <a:xfrm>
            <a:off x="3925888"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2</a:t>
            </a:r>
            <a:endParaRPr lang="en-US" altLang="zh-CN">
              <a:latin typeface="+mj-lt"/>
            </a:endParaRPr>
          </a:p>
        </p:txBody>
      </p:sp>
      <p:sp>
        <p:nvSpPr>
          <p:cNvPr id="48" name="Rectangle 20"/>
          <p:cNvSpPr>
            <a:spLocks noChangeArrowheads="1"/>
          </p:cNvSpPr>
          <p:nvPr/>
        </p:nvSpPr>
        <p:spPr bwMode="auto">
          <a:xfrm>
            <a:off x="3452813"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4</a:t>
            </a:r>
            <a:endParaRPr lang="en-US" altLang="zh-CN">
              <a:latin typeface="+mj-lt"/>
            </a:endParaRPr>
          </a:p>
        </p:txBody>
      </p:sp>
      <p:sp>
        <p:nvSpPr>
          <p:cNvPr id="49" name="Rectangle 21"/>
          <p:cNvSpPr>
            <a:spLocks noChangeArrowheads="1"/>
          </p:cNvSpPr>
          <p:nvPr/>
        </p:nvSpPr>
        <p:spPr bwMode="auto">
          <a:xfrm>
            <a:off x="5486400"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5</a:t>
            </a:r>
            <a:endParaRPr lang="en-US" altLang="zh-CN">
              <a:latin typeface="+mj-lt"/>
            </a:endParaRPr>
          </a:p>
        </p:txBody>
      </p:sp>
      <p:sp>
        <p:nvSpPr>
          <p:cNvPr id="50" name="Rectangle 22"/>
          <p:cNvSpPr>
            <a:spLocks noChangeArrowheads="1"/>
          </p:cNvSpPr>
          <p:nvPr/>
        </p:nvSpPr>
        <p:spPr bwMode="auto">
          <a:xfrm>
            <a:off x="502920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3</a:t>
            </a:r>
            <a:endParaRPr lang="en-US" altLang="zh-CN">
              <a:latin typeface="+mj-lt"/>
            </a:endParaRPr>
          </a:p>
        </p:txBody>
      </p:sp>
      <p:sp>
        <p:nvSpPr>
          <p:cNvPr id="53" name="Text Box 38"/>
          <p:cNvSpPr txBox="1">
            <a:spLocks noChangeArrowheads="1"/>
          </p:cNvSpPr>
          <p:nvPr/>
        </p:nvSpPr>
        <p:spPr bwMode="auto">
          <a:xfrm>
            <a:off x="1120984" y="642151"/>
            <a:ext cx="7617028" cy="39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1800" b="1" dirty="0">
                <a:latin typeface="+mj-lt"/>
                <a:ea typeface="微软雅黑" pitchFamily="34" charset="-122"/>
              </a:rPr>
              <a:t>Question #1: Are there any trends in the time of year that crime occurs? </a:t>
            </a:r>
          </a:p>
        </p:txBody>
      </p:sp>
      <p:sp>
        <p:nvSpPr>
          <p:cNvPr id="2" name="标题 1"/>
          <p:cNvSpPr>
            <a:spLocks noGrp="1"/>
          </p:cNvSpPr>
          <p:nvPr>
            <p:ph type="title"/>
          </p:nvPr>
        </p:nvSpPr>
        <p:spPr/>
        <p:txBody>
          <a:bodyPr/>
          <a:lstStyle/>
          <a:p>
            <a:r>
              <a:rPr lang="en-US" altLang="zh-CN" dirty="0"/>
              <a:t>When Crime Occurs</a:t>
            </a:r>
            <a:endParaRPr lang="zh-CN" altLang="en-US" dirty="0"/>
          </a:p>
        </p:txBody>
      </p:sp>
      <p:pic>
        <p:nvPicPr>
          <p:cNvPr id="4" name="Picture 2">
            <a:extLst>
              <a:ext uri="{FF2B5EF4-FFF2-40B4-BE49-F238E27FC236}">
                <a16:creationId xmlns:a16="http://schemas.microsoft.com/office/drawing/2014/main" id="{6F400405-CBE9-FEDF-08CF-0759D115A6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2752" y="1036874"/>
            <a:ext cx="6733493" cy="4037758"/>
          </a:xfrm>
          <a:prstGeom prst="rect">
            <a:avLst/>
          </a:prstGeom>
          <a:noFill/>
          <a:extLst>
            <a:ext uri="{909E8E84-426E-40DD-AFC4-6F175D3DCCD1}">
              <a14:hiddenFill xmlns:a14="http://schemas.microsoft.com/office/drawing/2010/main">
                <a:solidFill>
                  <a:srgbClr val="FFFFFF"/>
                </a:solidFill>
              </a14:hiddenFill>
            </a:ext>
          </a:extLst>
        </p:spPr>
      </p:pic>
      <p:pic>
        <p:nvPicPr>
          <p:cNvPr id="5" name="Recorded Sound">
            <a:hlinkClick r:id="" action="ppaction://media"/>
            <a:extLst>
              <a:ext uri="{FF2B5EF4-FFF2-40B4-BE49-F238E27FC236}">
                <a16:creationId xmlns:a16="http://schemas.microsoft.com/office/drawing/2014/main" id="{BF5CC2A6-AD53-4260-D736-A4706F25C0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37153" y="565954"/>
            <a:ext cx="406400" cy="406400"/>
          </a:xfrm>
          <a:prstGeom prst="rect">
            <a:avLst/>
          </a:prstGeom>
        </p:spPr>
      </p:pic>
    </p:spTree>
    <p:extLst>
      <p:ext uri="{BB962C8B-B14F-4D97-AF65-F5344CB8AC3E}">
        <p14:creationId xmlns:p14="http://schemas.microsoft.com/office/powerpoint/2010/main" val="17511363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1291">
        <p15:prstTrans prst="peelOff"/>
      </p:transition>
    </mc:Choice>
    <mc:Fallback xmlns="">
      <p:transition spd="slow" advClick="0" advTm="212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2" objId="5"/>
        <p14:stopEvt time="20886" objId="5"/>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8"/>
          <p:cNvSpPr>
            <a:spLocks noChangeArrowheads="1"/>
          </p:cNvSpPr>
          <p:nvPr/>
        </p:nvSpPr>
        <p:spPr bwMode="auto">
          <a:xfrm>
            <a:off x="447675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1</a:t>
            </a:r>
            <a:endParaRPr lang="en-US" altLang="zh-CN">
              <a:latin typeface="+mj-lt"/>
            </a:endParaRPr>
          </a:p>
        </p:txBody>
      </p:sp>
      <p:sp>
        <p:nvSpPr>
          <p:cNvPr id="47" name="Rectangle 19"/>
          <p:cNvSpPr>
            <a:spLocks noChangeArrowheads="1"/>
          </p:cNvSpPr>
          <p:nvPr/>
        </p:nvSpPr>
        <p:spPr bwMode="auto">
          <a:xfrm>
            <a:off x="3925888"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2</a:t>
            </a:r>
            <a:endParaRPr lang="en-US" altLang="zh-CN">
              <a:latin typeface="+mj-lt"/>
            </a:endParaRPr>
          </a:p>
        </p:txBody>
      </p:sp>
      <p:sp>
        <p:nvSpPr>
          <p:cNvPr id="48" name="Rectangle 20"/>
          <p:cNvSpPr>
            <a:spLocks noChangeArrowheads="1"/>
          </p:cNvSpPr>
          <p:nvPr/>
        </p:nvSpPr>
        <p:spPr bwMode="auto">
          <a:xfrm>
            <a:off x="3452813"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4</a:t>
            </a:r>
            <a:endParaRPr lang="en-US" altLang="zh-CN">
              <a:latin typeface="+mj-lt"/>
            </a:endParaRPr>
          </a:p>
        </p:txBody>
      </p:sp>
      <p:sp>
        <p:nvSpPr>
          <p:cNvPr id="49" name="Rectangle 21"/>
          <p:cNvSpPr>
            <a:spLocks noChangeArrowheads="1"/>
          </p:cNvSpPr>
          <p:nvPr/>
        </p:nvSpPr>
        <p:spPr bwMode="auto">
          <a:xfrm>
            <a:off x="5486400"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5</a:t>
            </a:r>
            <a:endParaRPr lang="en-US" altLang="zh-CN">
              <a:latin typeface="+mj-lt"/>
            </a:endParaRPr>
          </a:p>
        </p:txBody>
      </p:sp>
      <p:sp>
        <p:nvSpPr>
          <p:cNvPr id="50" name="Rectangle 22"/>
          <p:cNvSpPr>
            <a:spLocks noChangeArrowheads="1"/>
          </p:cNvSpPr>
          <p:nvPr/>
        </p:nvSpPr>
        <p:spPr bwMode="auto">
          <a:xfrm>
            <a:off x="502920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3</a:t>
            </a:r>
            <a:endParaRPr lang="en-US" altLang="zh-CN">
              <a:latin typeface="+mj-lt"/>
            </a:endParaRPr>
          </a:p>
        </p:txBody>
      </p:sp>
      <p:sp>
        <p:nvSpPr>
          <p:cNvPr id="53" name="Text Box 38"/>
          <p:cNvSpPr txBox="1">
            <a:spLocks noChangeArrowheads="1"/>
          </p:cNvSpPr>
          <p:nvPr/>
        </p:nvSpPr>
        <p:spPr bwMode="auto">
          <a:xfrm>
            <a:off x="1220686" y="654491"/>
            <a:ext cx="7617028" cy="39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1800" b="1" dirty="0">
                <a:latin typeface="+mj-lt"/>
                <a:ea typeface="微软雅黑" pitchFamily="34" charset="-122"/>
              </a:rPr>
              <a:t>Question #1: Are there any trends in the time of year that crime occurs? </a:t>
            </a:r>
          </a:p>
        </p:txBody>
      </p:sp>
      <p:sp>
        <p:nvSpPr>
          <p:cNvPr id="2" name="标题 1"/>
          <p:cNvSpPr>
            <a:spLocks noGrp="1"/>
          </p:cNvSpPr>
          <p:nvPr>
            <p:ph type="title"/>
          </p:nvPr>
        </p:nvSpPr>
        <p:spPr/>
        <p:txBody>
          <a:bodyPr/>
          <a:lstStyle/>
          <a:p>
            <a:r>
              <a:rPr lang="en-US" altLang="zh-CN" dirty="0"/>
              <a:t>When Crime Occurs</a:t>
            </a:r>
            <a:endParaRPr lang="zh-CN" altLang="en-US" dirty="0"/>
          </a:p>
        </p:txBody>
      </p:sp>
      <p:pic>
        <p:nvPicPr>
          <p:cNvPr id="3" name="Picture 2">
            <a:extLst>
              <a:ext uri="{FF2B5EF4-FFF2-40B4-BE49-F238E27FC236}">
                <a16:creationId xmlns:a16="http://schemas.microsoft.com/office/drawing/2014/main" id="{8E632956-2447-CDFA-AB4A-ECEAD8428D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9084" y="1137751"/>
            <a:ext cx="6660232" cy="3808820"/>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4489FB28-D212-6823-B923-AC77C7CC5855}"/>
              </a:ext>
            </a:extLst>
          </p:cNvPr>
          <p:cNvPicPr>
            <a:picLocks noChangeAspect="1"/>
          </p:cNvPicPr>
          <p:nvPr>
            <a:audioFile r:link="rId1"/>
            <p:extLst>
              <p:ext uri="{DAA4B4D4-6D71-4841-9C94-3DE7FCFB9230}">
                <p14:media xmlns:p14="http://schemas.microsoft.com/office/powerpoint/2010/main" r:embed="rId2">
                  <p14:trim st="1204"/>
                </p14:media>
              </p:ext>
            </p:extLst>
          </p:nvPr>
        </p:nvPicPr>
        <p:blipFill>
          <a:blip r:embed="rId6"/>
          <a:stretch>
            <a:fillRect/>
          </a:stretch>
        </p:blipFill>
        <p:spPr>
          <a:xfrm>
            <a:off x="-740697" y="934551"/>
            <a:ext cx="406400" cy="406400"/>
          </a:xfrm>
          <a:prstGeom prst="rect">
            <a:avLst/>
          </a:prstGeom>
        </p:spPr>
      </p:pic>
    </p:spTree>
    <p:extLst>
      <p:ext uri="{BB962C8B-B14F-4D97-AF65-F5344CB8AC3E}">
        <p14:creationId xmlns:p14="http://schemas.microsoft.com/office/powerpoint/2010/main" val="33541784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16859">
        <p15:prstTrans prst="peelOff"/>
      </p:transition>
    </mc:Choice>
    <mc:Fallback xmlns="">
      <p:transition spd="slow" advClick="0" advTm="168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 objId="4"/>
        <p14:stopEvt time="16385" objId="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8"/>
          <p:cNvSpPr>
            <a:spLocks noChangeArrowheads="1"/>
          </p:cNvSpPr>
          <p:nvPr/>
        </p:nvSpPr>
        <p:spPr bwMode="auto">
          <a:xfrm>
            <a:off x="447675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1</a:t>
            </a:r>
            <a:endParaRPr lang="en-US" altLang="zh-CN">
              <a:latin typeface="+mj-lt"/>
            </a:endParaRPr>
          </a:p>
        </p:txBody>
      </p:sp>
      <p:sp>
        <p:nvSpPr>
          <p:cNvPr id="47" name="Rectangle 19"/>
          <p:cNvSpPr>
            <a:spLocks noChangeArrowheads="1"/>
          </p:cNvSpPr>
          <p:nvPr/>
        </p:nvSpPr>
        <p:spPr bwMode="auto">
          <a:xfrm>
            <a:off x="3925888"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2</a:t>
            </a:r>
            <a:endParaRPr lang="en-US" altLang="zh-CN">
              <a:latin typeface="+mj-lt"/>
            </a:endParaRPr>
          </a:p>
        </p:txBody>
      </p:sp>
      <p:sp>
        <p:nvSpPr>
          <p:cNvPr id="48" name="Rectangle 20"/>
          <p:cNvSpPr>
            <a:spLocks noChangeArrowheads="1"/>
          </p:cNvSpPr>
          <p:nvPr/>
        </p:nvSpPr>
        <p:spPr bwMode="auto">
          <a:xfrm>
            <a:off x="3452813"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4</a:t>
            </a:r>
            <a:endParaRPr lang="en-US" altLang="zh-CN">
              <a:latin typeface="+mj-lt"/>
            </a:endParaRPr>
          </a:p>
        </p:txBody>
      </p:sp>
      <p:sp>
        <p:nvSpPr>
          <p:cNvPr id="49" name="Rectangle 21"/>
          <p:cNvSpPr>
            <a:spLocks noChangeArrowheads="1"/>
          </p:cNvSpPr>
          <p:nvPr/>
        </p:nvSpPr>
        <p:spPr bwMode="auto">
          <a:xfrm>
            <a:off x="5486400"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5</a:t>
            </a:r>
            <a:endParaRPr lang="en-US" altLang="zh-CN">
              <a:latin typeface="+mj-lt"/>
            </a:endParaRPr>
          </a:p>
        </p:txBody>
      </p:sp>
      <p:sp>
        <p:nvSpPr>
          <p:cNvPr id="50" name="Rectangle 22"/>
          <p:cNvSpPr>
            <a:spLocks noChangeArrowheads="1"/>
          </p:cNvSpPr>
          <p:nvPr/>
        </p:nvSpPr>
        <p:spPr bwMode="auto">
          <a:xfrm>
            <a:off x="502920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3</a:t>
            </a:r>
            <a:endParaRPr lang="en-US" altLang="zh-CN">
              <a:latin typeface="+mj-lt"/>
            </a:endParaRPr>
          </a:p>
        </p:txBody>
      </p:sp>
      <p:sp>
        <p:nvSpPr>
          <p:cNvPr id="53" name="Text Box 38"/>
          <p:cNvSpPr txBox="1">
            <a:spLocks noChangeArrowheads="1"/>
          </p:cNvSpPr>
          <p:nvPr/>
        </p:nvSpPr>
        <p:spPr bwMode="auto">
          <a:xfrm>
            <a:off x="1120984" y="642151"/>
            <a:ext cx="7617028" cy="39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1800" b="1" dirty="0">
                <a:latin typeface="+mj-lt"/>
                <a:ea typeface="微软雅黑" pitchFamily="34" charset="-122"/>
              </a:rPr>
              <a:t>Question #2: What caused the spike in crime at the beginning of June? </a:t>
            </a:r>
          </a:p>
        </p:txBody>
      </p:sp>
      <p:sp>
        <p:nvSpPr>
          <p:cNvPr id="2" name="标题 1"/>
          <p:cNvSpPr>
            <a:spLocks noGrp="1"/>
          </p:cNvSpPr>
          <p:nvPr>
            <p:ph type="title"/>
          </p:nvPr>
        </p:nvSpPr>
        <p:spPr/>
        <p:txBody>
          <a:bodyPr/>
          <a:lstStyle/>
          <a:p>
            <a:r>
              <a:rPr lang="en-US" altLang="zh-CN" dirty="0"/>
              <a:t>When Crime Occurs</a:t>
            </a:r>
            <a:endParaRPr lang="zh-CN" altLang="en-US" dirty="0"/>
          </a:p>
        </p:txBody>
      </p:sp>
      <p:graphicFrame>
        <p:nvGraphicFramePr>
          <p:cNvPr id="3" name="Table 2">
            <a:extLst>
              <a:ext uri="{FF2B5EF4-FFF2-40B4-BE49-F238E27FC236}">
                <a16:creationId xmlns:a16="http://schemas.microsoft.com/office/drawing/2014/main" id="{5E8788EC-7F4C-0B67-EB33-73D31C9E7E14}"/>
              </a:ext>
            </a:extLst>
          </p:cNvPr>
          <p:cNvGraphicFramePr>
            <a:graphicFrameLocks noGrp="1"/>
          </p:cNvGraphicFramePr>
          <p:nvPr>
            <p:extLst>
              <p:ext uri="{D42A27DB-BD31-4B8C-83A1-F6EECF244321}">
                <p14:modId xmlns:p14="http://schemas.microsoft.com/office/powerpoint/2010/main" val="3207725192"/>
              </p:ext>
            </p:extLst>
          </p:nvPr>
        </p:nvGraphicFramePr>
        <p:xfrm>
          <a:off x="3452813" y="1324864"/>
          <a:ext cx="2495550" cy="1112520"/>
        </p:xfrm>
        <a:graphic>
          <a:graphicData uri="http://schemas.openxmlformats.org/drawingml/2006/table">
            <a:tbl>
              <a:tblPr firstRow="1" bandRow="1">
                <a:tableStyleId>{5C22544A-7EE6-4342-B048-85BDC9FD1C3A}</a:tableStyleId>
              </a:tblPr>
              <a:tblGrid>
                <a:gridCol w="1247775">
                  <a:extLst>
                    <a:ext uri="{9D8B030D-6E8A-4147-A177-3AD203B41FA5}">
                      <a16:colId xmlns:a16="http://schemas.microsoft.com/office/drawing/2014/main" val="2663985925"/>
                    </a:ext>
                  </a:extLst>
                </a:gridCol>
                <a:gridCol w="1247775">
                  <a:extLst>
                    <a:ext uri="{9D8B030D-6E8A-4147-A177-3AD203B41FA5}">
                      <a16:colId xmlns:a16="http://schemas.microsoft.com/office/drawing/2014/main" val="660602314"/>
                    </a:ext>
                  </a:extLst>
                </a:gridCol>
              </a:tblGrid>
              <a:tr h="370840">
                <a:tc>
                  <a:txBody>
                    <a:bodyPr/>
                    <a:lstStyle/>
                    <a:p>
                      <a:r>
                        <a:rPr lang="en-US" dirty="0"/>
                        <a:t>Date</a:t>
                      </a:r>
                    </a:p>
                  </a:txBody>
                  <a:tcPr/>
                </a:tc>
                <a:tc>
                  <a:txBody>
                    <a:bodyPr/>
                    <a:lstStyle/>
                    <a:p>
                      <a:r>
                        <a:rPr lang="en-US" dirty="0"/>
                        <a:t>Crime Volume</a:t>
                      </a:r>
                    </a:p>
                  </a:txBody>
                  <a:tcPr/>
                </a:tc>
                <a:extLst>
                  <a:ext uri="{0D108BD9-81ED-4DB2-BD59-A6C34878D82A}">
                    <a16:rowId xmlns:a16="http://schemas.microsoft.com/office/drawing/2014/main" val="2402806493"/>
                  </a:ext>
                </a:extLst>
              </a:tr>
              <a:tr h="370840">
                <a:tc>
                  <a:txBody>
                    <a:bodyPr/>
                    <a:lstStyle/>
                    <a:p>
                      <a:r>
                        <a:rPr lang="en-US" dirty="0"/>
                        <a:t>June 1, 2020</a:t>
                      </a:r>
                    </a:p>
                  </a:txBody>
                  <a:tcPr/>
                </a:tc>
                <a:tc>
                  <a:txBody>
                    <a:bodyPr/>
                    <a:lstStyle/>
                    <a:p>
                      <a:r>
                        <a:rPr lang="en-US" dirty="0"/>
                        <a:t>295</a:t>
                      </a:r>
                    </a:p>
                  </a:txBody>
                  <a:tcPr/>
                </a:tc>
                <a:extLst>
                  <a:ext uri="{0D108BD9-81ED-4DB2-BD59-A6C34878D82A}">
                    <a16:rowId xmlns:a16="http://schemas.microsoft.com/office/drawing/2014/main" val="2693059446"/>
                  </a:ext>
                </a:extLst>
              </a:tr>
              <a:tr h="370840">
                <a:tc>
                  <a:txBody>
                    <a:bodyPr/>
                    <a:lstStyle/>
                    <a:p>
                      <a:r>
                        <a:rPr lang="en-US" dirty="0"/>
                        <a:t>June 2, 2020</a:t>
                      </a:r>
                    </a:p>
                  </a:txBody>
                  <a:tcPr/>
                </a:tc>
                <a:tc>
                  <a:txBody>
                    <a:bodyPr/>
                    <a:lstStyle/>
                    <a:p>
                      <a:r>
                        <a:rPr lang="en-US" dirty="0"/>
                        <a:t>270</a:t>
                      </a:r>
                    </a:p>
                  </a:txBody>
                  <a:tcPr/>
                </a:tc>
                <a:extLst>
                  <a:ext uri="{0D108BD9-81ED-4DB2-BD59-A6C34878D82A}">
                    <a16:rowId xmlns:a16="http://schemas.microsoft.com/office/drawing/2014/main" val="4284822165"/>
                  </a:ext>
                </a:extLst>
              </a:tr>
            </a:tbl>
          </a:graphicData>
        </a:graphic>
      </p:graphicFrame>
      <p:graphicFrame>
        <p:nvGraphicFramePr>
          <p:cNvPr id="4" name="Table 3">
            <a:extLst>
              <a:ext uri="{FF2B5EF4-FFF2-40B4-BE49-F238E27FC236}">
                <a16:creationId xmlns:a16="http://schemas.microsoft.com/office/drawing/2014/main" id="{2C24B56D-FF99-777A-DA78-E98D6F1F9E25}"/>
              </a:ext>
            </a:extLst>
          </p:cNvPr>
          <p:cNvGraphicFramePr>
            <a:graphicFrameLocks noGrp="1"/>
          </p:cNvGraphicFramePr>
          <p:nvPr>
            <p:extLst>
              <p:ext uri="{D42A27DB-BD31-4B8C-83A1-F6EECF244321}">
                <p14:modId xmlns:p14="http://schemas.microsoft.com/office/powerpoint/2010/main" val="3110785543"/>
              </p:ext>
            </p:extLst>
          </p:nvPr>
        </p:nvGraphicFramePr>
        <p:xfrm>
          <a:off x="1428750" y="2723046"/>
          <a:ext cx="6096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559858244"/>
                    </a:ext>
                  </a:extLst>
                </a:gridCol>
                <a:gridCol w="2032000">
                  <a:extLst>
                    <a:ext uri="{9D8B030D-6E8A-4147-A177-3AD203B41FA5}">
                      <a16:colId xmlns:a16="http://schemas.microsoft.com/office/drawing/2014/main" val="3389659346"/>
                    </a:ext>
                  </a:extLst>
                </a:gridCol>
                <a:gridCol w="2032000">
                  <a:extLst>
                    <a:ext uri="{9D8B030D-6E8A-4147-A177-3AD203B41FA5}">
                      <a16:colId xmlns:a16="http://schemas.microsoft.com/office/drawing/2014/main" val="3937740377"/>
                    </a:ext>
                  </a:extLst>
                </a:gridCol>
              </a:tblGrid>
              <a:tr h="370840">
                <a:tc>
                  <a:txBody>
                    <a:bodyPr/>
                    <a:lstStyle/>
                    <a:p>
                      <a:r>
                        <a:rPr lang="en-US" dirty="0"/>
                        <a:t>Date</a:t>
                      </a:r>
                    </a:p>
                  </a:txBody>
                  <a:tcPr/>
                </a:tc>
                <a:tc>
                  <a:txBody>
                    <a:bodyPr/>
                    <a:lstStyle/>
                    <a:p>
                      <a:r>
                        <a:rPr lang="en-US" dirty="0"/>
                        <a:t>Complaint</a:t>
                      </a:r>
                    </a:p>
                  </a:txBody>
                  <a:tcPr/>
                </a:tc>
                <a:tc>
                  <a:txBody>
                    <a:bodyPr/>
                    <a:lstStyle/>
                    <a:p>
                      <a:r>
                        <a:rPr lang="en-US" dirty="0"/>
                        <a:t>Number of Incidents</a:t>
                      </a:r>
                    </a:p>
                  </a:txBody>
                  <a:tcPr/>
                </a:tc>
                <a:extLst>
                  <a:ext uri="{0D108BD9-81ED-4DB2-BD59-A6C34878D82A}">
                    <a16:rowId xmlns:a16="http://schemas.microsoft.com/office/drawing/2014/main" val="1847095834"/>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June 1, 2020</a:t>
                      </a:r>
                    </a:p>
                  </a:txBody>
                  <a:tcPr/>
                </a:tc>
                <a:tc>
                  <a:txBody>
                    <a:bodyPr/>
                    <a:lstStyle/>
                    <a:p>
                      <a:r>
                        <a:rPr lang="en-US" dirty="0"/>
                        <a:t>20-023291</a:t>
                      </a:r>
                    </a:p>
                  </a:txBody>
                  <a:tcPr/>
                </a:tc>
                <a:tc>
                  <a:txBody>
                    <a:bodyPr/>
                    <a:lstStyle/>
                    <a:p>
                      <a:r>
                        <a:rPr lang="en-US" dirty="0"/>
                        <a:t>43</a:t>
                      </a:r>
                    </a:p>
                  </a:txBody>
                  <a:tcPr/>
                </a:tc>
                <a:extLst>
                  <a:ext uri="{0D108BD9-81ED-4DB2-BD59-A6C34878D82A}">
                    <a16:rowId xmlns:a16="http://schemas.microsoft.com/office/drawing/2014/main" val="18500065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June 1, 2020</a:t>
                      </a:r>
                    </a:p>
                  </a:txBody>
                  <a:tcPr/>
                </a:tc>
                <a:tc>
                  <a:txBody>
                    <a:bodyPr/>
                    <a:lstStyle/>
                    <a:p>
                      <a:r>
                        <a:rPr lang="en-US" dirty="0"/>
                        <a:t>20-024284</a:t>
                      </a:r>
                    </a:p>
                  </a:txBody>
                  <a:tcPr/>
                </a:tc>
                <a:tc>
                  <a:txBody>
                    <a:bodyPr/>
                    <a:lstStyle/>
                    <a:p>
                      <a:r>
                        <a:rPr lang="en-US" dirty="0"/>
                        <a:t>41</a:t>
                      </a:r>
                    </a:p>
                  </a:txBody>
                  <a:tcPr/>
                </a:tc>
                <a:extLst>
                  <a:ext uri="{0D108BD9-81ED-4DB2-BD59-A6C34878D82A}">
                    <a16:rowId xmlns:a16="http://schemas.microsoft.com/office/drawing/2014/main" val="1603078414"/>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June 2, 2020</a:t>
                      </a:r>
                    </a:p>
                  </a:txBody>
                  <a:tcPr/>
                </a:tc>
                <a:tc>
                  <a:txBody>
                    <a:bodyPr/>
                    <a:lstStyle/>
                    <a:p>
                      <a:r>
                        <a:rPr lang="en-US" dirty="0"/>
                        <a:t>20-023353 </a:t>
                      </a:r>
                    </a:p>
                  </a:txBody>
                  <a:tcPr/>
                </a:tc>
                <a:tc>
                  <a:txBody>
                    <a:bodyPr/>
                    <a:lstStyle/>
                    <a:p>
                      <a:r>
                        <a:rPr lang="en-US" dirty="0"/>
                        <a:t>24</a:t>
                      </a:r>
                    </a:p>
                  </a:txBody>
                  <a:tcPr/>
                </a:tc>
                <a:extLst>
                  <a:ext uri="{0D108BD9-81ED-4DB2-BD59-A6C34878D82A}">
                    <a16:rowId xmlns:a16="http://schemas.microsoft.com/office/drawing/2014/main" val="3253712242"/>
                  </a:ext>
                </a:extLst>
              </a:tr>
            </a:tbl>
          </a:graphicData>
        </a:graphic>
      </p:graphicFrame>
      <p:pic>
        <p:nvPicPr>
          <p:cNvPr id="7" name="Recorded Sound">
            <a:hlinkClick r:id="" action="ppaction://media"/>
            <a:extLst>
              <a:ext uri="{FF2B5EF4-FFF2-40B4-BE49-F238E27FC236}">
                <a16:creationId xmlns:a16="http://schemas.microsoft.com/office/drawing/2014/main" id="{9DC0FBE5-0281-8743-948C-7B4C550FB9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4457" y="1121664"/>
            <a:ext cx="406400" cy="406400"/>
          </a:xfrm>
          <a:prstGeom prst="rect">
            <a:avLst/>
          </a:prstGeom>
        </p:spPr>
      </p:pic>
    </p:spTree>
    <p:extLst>
      <p:ext uri="{BB962C8B-B14F-4D97-AF65-F5344CB8AC3E}">
        <p14:creationId xmlns:p14="http://schemas.microsoft.com/office/powerpoint/2010/main" val="6983254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8857">
        <p15:prstTrans prst="peelOff"/>
      </p:transition>
    </mc:Choice>
    <mc:Fallback xmlns="">
      <p:transition spd="slow" advClick="0" advTm="288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3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1" objId="7"/>
        <p14:stopEvt time="28857" objId="7"/>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8"/>
          <p:cNvSpPr>
            <a:spLocks noChangeArrowheads="1"/>
          </p:cNvSpPr>
          <p:nvPr/>
        </p:nvSpPr>
        <p:spPr bwMode="auto">
          <a:xfrm>
            <a:off x="447675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1</a:t>
            </a:r>
            <a:endParaRPr lang="en-US" altLang="zh-CN">
              <a:latin typeface="+mj-lt"/>
            </a:endParaRPr>
          </a:p>
        </p:txBody>
      </p:sp>
      <p:sp>
        <p:nvSpPr>
          <p:cNvPr id="47" name="Rectangle 19"/>
          <p:cNvSpPr>
            <a:spLocks noChangeArrowheads="1"/>
          </p:cNvSpPr>
          <p:nvPr/>
        </p:nvSpPr>
        <p:spPr bwMode="auto">
          <a:xfrm>
            <a:off x="3925888"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2</a:t>
            </a:r>
            <a:endParaRPr lang="en-US" altLang="zh-CN">
              <a:latin typeface="+mj-lt"/>
            </a:endParaRPr>
          </a:p>
        </p:txBody>
      </p:sp>
      <p:sp>
        <p:nvSpPr>
          <p:cNvPr id="48" name="Rectangle 20"/>
          <p:cNvSpPr>
            <a:spLocks noChangeArrowheads="1"/>
          </p:cNvSpPr>
          <p:nvPr/>
        </p:nvSpPr>
        <p:spPr bwMode="auto">
          <a:xfrm>
            <a:off x="3452813"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4</a:t>
            </a:r>
            <a:endParaRPr lang="en-US" altLang="zh-CN">
              <a:latin typeface="+mj-lt"/>
            </a:endParaRPr>
          </a:p>
        </p:txBody>
      </p:sp>
      <p:sp>
        <p:nvSpPr>
          <p:cNvPr id="49" name="Rectangle 21"/>
          <p:cNvSpPr>
            <a:spLocks noChangeArrowheads="1"/>
          </p:cNvSpPr>
          <p:nvPr/>
        </p:nvSpPr>
        <p:spPr bwMode="auto">
          <a:xfrm>
            <a:off x="5486400"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5</a:t>
            </a:r>
            <a:endParaRPr lang="en-US" altLang="zh-CN">
              <a:latin typeface="+mj-lt"/>
            </a:endParaRPr>
          </a:p>
        </p:txBody>
      </p:sp>
      <p:sp>
        <p:nvSpPr>
          <p:cNvPr id="50" name="Rectangle 22"/>
          <p:cNvSpPr>
            <a:spLocks noChangeArrowheads="1"/>
          </p:cNvSpPr>
          <p:nvPr/>
        </p:nvSpPr>
        <p:spPr bwMode="auto">
          <a:xfrm>
            <a:off x="502920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3</a:t>
            </a:r>
            <a:endParaRPr lang="en-US" altLang="zh-CN">
              <a:latin typeface="+mj-lt"/>
            </a:endParaRPr>
          </a:p>
        </p:txBody>
      </p:sp>
      <p:sp>
        <p:nvSpPr>
          <p:cNvPr id="53" name="Text Box 38"/>
          <p:cNvSpPr txBox="1">
            <a:spLocks noChangeArrowheads="1"/>
          </p:cNvSpPr>
          <p:nvPr/>
        </p:nvSpPr>
        <p:spPr bwMode="auto">
          <a:xfrm>
            <a:off x="1120984" y="642151"/>
            <a:ext cx="7617028" cy="39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1800" b="1" dirty="0">
                <a:latin typeface="+mj-lt"/>
                <a:ea typeface="微软雅黑" pitchFamily="34" charset="-122"/>
              </a:rPr>
              <a:t>Question #3: Are there any trends in the time of day that crime occurs? </a:t>
            </a:r>
          </a:p>
        </p:txBody>
      </p:sp>
      <p:sp>
        <p:nvSpPr>
          <p:cNvPr id="2" name="标题 1"/>
          <p:cNvSpPr>
            <a:spLocks noGrp="1"/>
          </p:cNvSpPr>
          <p:nvPr>
            <p:ph type="title"/>
          </p:nvPr>
        </p:nvSpPr>
        <p:spPr/>
        <p:txBody>
          <a:bodyPr/>
          <a:lstStyle/>
          <a:p>
            <a:r>
              <a:rPr lang="en-US" altLang="zh-CN" dirty="0"/>
              <a:t>When Crime Occurs</a:t>
            </a:r>
            <a:endParaRPr lang="zh-CN" altLang="en-US" dirty="0"/>
          </a:p>
        </p:txBody>
      </p:sp>
      <p:pic>
        <p:nvPicPr>
          <p:cNvPr id="7170" name="Picture 2">
            <a:extLst>
              <a:ext uri="{FF2B5EF4-FFF2-40B4-BE49-F238E27FC236}">
                <a16:creationId xmlns:a16="http://schemas.microsoft.com/office/drawing/2014/main" id="{6D83637F-A510-9D5A-45F3-4B8143005D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867" y="1029291"/>
            <a:ext cx="7526215" cy="4045341"/>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8DD47687-7413-57C8-5F2C-7E7A2D082A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55576" y="817769"/>
            <a:ext cx="406400" cy="406400"/>
          </a:xfrm>
          <a:prstGeom prst="rect">
            <a:avLst/>
          </a:prstGeom>
        </p:spPr>
      </p:pic>
    </p:spTree>
    <p:extLst>
      <p:ext uri="{BB962C8B-B14F-4D97-AF65-F5344CB8AC3E}">
        <p14:creationId xmlns:p14="http://schemas.microsoft.com/office/powerpoint/2010/main" val="1317511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3020">
        <p15:prstTrans prst="peelOff"/>
      </p:transition>
    </mc:Choice>
    <mc:Fallback xmlns="">
      <p:transition spd="slow" advClick="0" advTm="230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 objId="4"/>
        <p14:stopEvt time="22968" objId="4"/>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8"/>
          <p:cNvSpPr>
            <a:spLocks noChangeArrowheads="1"/>
          </p:cNvSpPr>
          <p:nvPr/>
        </p:nvSpPr>
        <p:spPr bwMode="auto">
          <a:xfrm>
            <a:off x="447675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1</a:t>
            </a:r>
            <a:endParaRPr lang="en-US" altLang="zh-CN">
              <a:latin typeface="+mj-lt"/>
            </a:endParaRPr>
          </a:p>
        </p:txBody>
      </p:sp>
      <p:sp>
        <p:nvSpPr>
          <p:cNvPr id="47" name="Rectangle 19"/>
          <p:cNvSpPr>
            <a:spLocks noChangeArrowheads="1"/>
          </p:cNvSpPr>
          <p:nvPr/>
        </p:nvSpPr>
        <p:spPr bwMode="auto">
          <a:xfrm>
            <a:off x="3925888"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2</a:t>
            </a:r>
            <a:endParaRPr lang="en-US" altLang="zh-CN">
              <a:latin typeface="+mj-lt"/>
            </a:endParaRPr>
          </a:p>
        </p:txBody>
      </p:sp>
      <p:sp>
        <p:nvSpPr>
          <p:cNvPr id="48" name="Rectangle 20"/>
          <p:cNvSpPr>
            <a:spLocks noChangeArrowheads="1"/>
          </p:cNvSpPr>
          <p:nvPr/>
        </p:nvSpPr>
        <p:spPr bwMode="auto">
          <a:xfrm>
            <a:off x="3452813"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4</a:t>
            </a:r>
            <a:endParaRPr lang="en-US" altLang="zh-CN">
              <a:latin typeface="+mj-lt"/>
            </a:endParaRPr>
          </a:p>
        </p:txBody>
      </p:sp>
      <p:sp>
        <p:nvSpPr>
          <p:cNvPr id="49" name="Rectangle 21"/>
          <p:cNvSpPr>
            <a:spLocks noChangeArrowheads="1"/>
          </p:cNvSpPr>
          <p:nvPr/>
        </p:nvSpPr>
        <p:spPr bwMode="auto">
          <a:xfrm>
            <a:off x="5486400"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5</a:t>
            </a:r>
            <a:endParaRPr lang="en-US" altLang="zh-CN">
              <a:latin typeface="+mj-lt"/>
            </a:endParaRPr>
          </a:p>
        </p:txBody>
      </p:sp>
      <p:sp>
        <p:nvSpPr>
          <p:cNvPr id="50" name="Rectangle 22"/>
          <p:cNvSpPr>
            <a:spLocks noChangeArrowheads="1"/>
          </p:cNvSpPr>
          <p:nvPr/>
        </p:nvSpPr>
        <p:spPr bwMode="auto">
          <a:xfrm>
            <a:off x="502920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3</a:t>
            </a:r>
            <a:endParaRPr lang="en-US" altLang="zh-CN">
              <a:latin typeface="+mj-lt"/>
            </a:endParaRPr>
          </a:p>
        </p:txBody>
      </p:sp>
      <p:sp>
        <p:nvSpPr>
          <p:cNvPr id="53" name="Text Box 38"/>
          <p:cNvSpPr txBox="1">
            <a:spLocks noChangeArrowheads="1"/>
          </p:cNvSpPr>
          <p:nvPr/>
        </p:nvSpPr>
        <p:spPr bwMode="auto">
          <a:xfrm>
            <a:off x="1120984" y="642151"/>
            <a:ext cx="7617028" cy="72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1800" b="1" dirty="0">
                <a:latin typeface="+mj-lt"/>
                <a:ea typeface="微软雅黑" pitchFamily="34" charset="-122"/>
              </a:rPr>
              <a:t>Question #4: Which categories of crime are most/least prevalent in St. Louis? </a:t>
            </a:r>
          </a:p>
        </p:txBody>
      </p:sp>
      <p:sp>
        <p:nvSpPr>
          <p:cNvPr id="2" name="标题 1"/>
          <p:cNvSpPr>
            <a:spLocks noGrp="1"/>
          </p:cNvSpPr>
          <p:nvPr>
            <p:ph type="title"/>
          </p:nvPr>
        </p:nvSpPr>
        <p:spPr/>
        <p:txBody>
          <a:bodyPr/>
          <a:lstStyle/>
          <a:p>
            <a:r>
              <a:rPr lang="en-US" altLang="zh-CN" dirty="0"/>
              <a:t>Where Crime Occurs</a:t>
            </a:r>
            <a:endParaRPr lang="zh-CN" altLang="en-US" dirty="0"/>
          </a:p>
        </p:txBody>
      </p:sp>
      <p:pic>
        <p:nvPicPr>
          <p:cNvPr id="6146" name="Picture 2">
            <a:extLst>
              <a:ext uri="{FF2B5EF4-FFF2-40B4-BE49-F238E27FC236}">
                <a16:creationId xmlns:a16="http://schemas.microsoft.com/office/drawing/2014/main" id="{0F535C45-CB22-71EC-0AD4-DE2EA0E874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461" y="1464939"/>
            <a:ext cx="7617028" cy="3422373"/>
          </a:xfrm>
          <a:prstGeom prst="rect">
            <a:avLst/>
          </a:prstGeom>
          <a:noFill/>
          <a:extLst>
            <a:ext uri="{909E8E84-426E-40DD-AFC4-6F175D3DCCD1}">
              <a14:hiddenFill xmlns:a14="http://schemas.microsoft.com/office/drawing/2010/main">
                <a:solidFill>
                  <a:srgbClr val="FFFFFF"/>
                </a:solidFill>
              </a14:hiddenFill>
            </a:ext>
          </a:extLst>
        </p:spPr>
      </p:pic>
      <p:pic>
        <p:nvPicPr>
          <p:cNvPr id="5" name="Recorded Sound">
            <a:hlinkClick r:id="" action="ppaction://media"/>
            <a:extLst>
              <a:ext uri="{FF2B5EF4-FFF2-40B4-BE49-F238E27FC236}">
                <a16:creationId xmlns:a16="http://schemas.microsoft.com/office/drawing/2014/main" id="{EBD3A77E-A196-60EC-9BBB-8E18B481B2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3135" y="1994924"/>
            <a:ext cx="406400" cy="406400"/>
          </a:xfrm>
          <a:prstGeom prst="rect">
            <a:avLst/>
          </a:prstGeom>
        </p:spPr>
      </p:pic>
    </p:spTree>
    <p:extLst>
      <p:ext uri="{BB962C8B-B14F-4D97-AF65-F5344CB8AC3E}">
        <p14:creationId xmlns:p14="http://schemas.microsoft.com/office/powerpoint/2010/main" val="2372181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3179">
        <p15:prstTrans prst="peelOff"/>
      </p:transition>
    </mc:Choice>
    <mc:Fallback xmlns="">
      <p:transition spd="slow" advClick="0" advTm="231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2" objId="5"/>
        <p14:stopEvt time="22869" objId="5"/>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8"/>
          <p:cNvSpPr>
            <a:spLocks noChangeArrowheads="1"/>
          </p:cNvSpPr>
          <p:nvPr/>
        </p:nvSpPr>
        <p:spPr bwMode="auto">
          <a:xfrm>
            <a:off x="447675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1</a:t>
            </a:r>
            <a:endParaRPr lang="en-US" altLang="zh-CN">
              <a:latin typeface="+mj-lt"/>
            </a:endParaRPr>
          </a:p>
        </p:txBody>
      </p:sp>
      <p:sp>
        <p:nvSpPr>
          <p:cNvPr id="47" name="Rectangle 19"/>
          <p:cNvSpPr>
            <a:spLocks noChangeArrowheads="1"/>
          </p:cNvSpPr>
          <p:nvPr/>
        </p:nvSpPr>
        <p:spPr bwMode="auto">
          <a:xfrm>
            <a:off x="3925888"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2</a:t>
            </a:r>
            <a:endParaRPr lang="en-US" altLang="zh-CN">
              <a:latin typeface="+mj-lt"/>
            </a:endParaRPr>
          </a:p>
        </p:txBody>
      </p:sp>
      <p:sp>
        <p:nvSpPr>
          <p:cNvPr id="48" name="Rectangle 20"/>
          <p:cNvSpPr>
            <a:spLocks noChangeArrowheads="1"/>
          </p:cNvSpPr>
          <p:nvPr/>
        </p:nvSpPr>
        <p:spPr bwMode="auto">
          <a:xfrm>
            <a:off x="3452813"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4</a:t>
            </a:r>
            <a:endParaRPr lang="en-US" altLang="zh-CN">
              <a:latin typeface="+mj-lt"/>
            </a:endParaRPr>
          </a:p>
        </p:txBody>
      </p:sp>
      <p:sp>
        <p:nvSpPr>
          <p:cNvPr id="49" name="Rectangle 21"/>
          <p:cNvSpPr>
            <a:spLocks noChangeArrowheads="1"/>
          </p:cNvSpPr>
          <p:nvPr/>
        </p:nvSpPr>
        <p:spPr bwMode="auto">
          <a:xfrm>
            <a:off x="5486400" y="2507506"/>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5</a:t>
            </a:r>
            <a:endParaRPr lang="en-US" altLang="zh-CN">
              <a:latin typeface="+mj-lt"/>
            </a:endParaRPr>
          </a:p>
        </p:txBody>
      </p:sp>
      <p:sp>
        <p:nvSpPr>
          <p:cNvPr id="50" name="Rectangle 22"/>
          <p:cNvSpPr>
            <a:spLocks noChangeArrowheads="1"/>
          </p:cNvSpPr>
          <p:nvPr/>
        </p:nvSpPr>
        <p:spPr bwMode="auto">
          <a:xfrm>
            <a:off x="5029200" y="2639269"/>
            <a:ext cx="149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000">
                <a:solidFill>
                  <a:srgbClr val="FFFFFF"/>
                </a:solidFill>
                <a:latin typeface="+mj-lt"/>
                <a:ea typeface="微软雅黑" pitchFamily="34" charset="-122"/>
              </a:rPr>
              <a:t>3</a:t>
            </a:r>
            <a:endParaRPr lang="en-US" altLang="zh-CN">
              <a:latin typeface="+mj-lt"/>
            </a:endParaRPr>
          </a:p>
        </p:txBody>
      </p:sp>
      <p:sp>
        <p:nvSpPr>
          <p:cNvPr id="53" name="Text Box 38"/>
          <p:cNvSpPr txBox="1">
            <a:spLocks noChangeArrowheads="1"/>
          </p:cNvSpPr>
          <p:nvPr/>
        </p:nvSpPr>
        <p:spPr bwMode="auto">
          <a:xfrm>
            <a:off x="1120984" y="642151"/>
            <a:ext cx="7617028" cy="39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lnSpc>
                <a:spcPct val="120000"/>
              </a:lnSpc>
            </a:pPr>
            <a:r>
              <a:rPr lang="en-US" altLang="zh-CN" sz="1800" b="1" dirty="0">
                <a:latin typeface="+mj-lt"/>
                <a:ea typeface="微软雅黑" pitchFamily="34" charset="-122"/>
              </a:rPr>
              <a:t>Question #5: How is crime distributed among the districts? </a:t>
            </a:r>
          </a:p>
        </p:txBody>
      </p:sp>
      <p:sp>
        <p:nvSpPr>
          <p:cNvPr id="2" name="标题 1"/>
          <p:cNvSpPr>
            <a:spLocks noGrp="1"/>
          </p:cNvSpPr>
          <p:nvPr>
            <p:ph type="title"/>
          </p:nvPr>
        </p:nvSpPr>
        <p:spPr/>
        <p:txBody>
          <a:bodyPr/>
          <a:lstStyle/>
          <a:p>
            <a:r>
              <a:rPr lang="en-US" altLang="zh-CN" dirty="0"/>
              <a:t>Where Crime Occurs</a:t>
            </a:r>
            <a:endParaRPr lang="zh-CN" altLang="en-US" dirty="0"/>
          </a:p>
        </p:txBody>
      </p:sp>
      <p:pic>
        <p:nvPicPr>
          <p:cNvPr id="4" name="Recorded Sound">
            <a:hlinkClick r:id="" action="ppaction://media"/>
            <a:extLst>
              <a:ext uri="{FF2B5EF4-FFF2-40B4-BE49-F238E27FC236}">
                <a16:creationId xmlns:a16="http://schemas.microsoft.com/office/drawing/2014/main" id="{FD8987B1-E8D4-4248-019D-7BF5CDE4B1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6400" y="809558"/>
            <a:ext cx="406400" cy="406400"/>
          </a:xfrm>
          <a:prstGeom prst="rect">
            <a:avLst/>
          </a:prstGeom>
        </p:spPr>
      </p:pic>
      <p:pic>
        <p:nvPicPr>
          <p:cNvPr id="5" name="Picture 4">
            <a:extLst>
              <a:ext uri="{FF2B5EF4-FFF2-40B4-BE49-F238E27FC236}">
                <a16:creationId xmlns:a16="http://schemas.microsoft.com/office/drawing/2014/main" id="{EE238D3A-C4C9-F876-2948-52AE9E460609}"/>
              </a:ext>
            </a:extLst>
          </p:cNvPr>
          <p:cNvPicPr>
            <a:picLocks noChangeAspect="1"/>
          </p:cNvPicPr>
          <p:nvPr/>
        </p:nvPicPr>
        <p:blipFill>
          <a:blip r:embed="rId6"/>
          <a:stretch>
            <a:fillRect/>
          </a:stretch>
        </p:blipFill>
        <p:spPr>
          <a:xfrm>
            <a:off x="1120984" y="1113071"/>
            <a:ext cx="7010400" cy="3808984"/>
          </a:xfrm>
          <a:prstGeom prst="rect">
            <a:avLst/>
          </a:prstGeom>
        </p:spPr>
      </p:pic>
    </p:spTree>
    <p:extLst>
      <p:ext uri="{BB962C8B-B14F-4D97-AF65-F5344CB8AC3E}">
        <p14:creationId xmlns:p14="http://schemas.microsoft.com/office/powerpoint/2010/main" val="1532312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34190">
        <p15:prstTrans prst="peelOff"/>
      </p:transition>
    </mc:Choice>
    <mc:Fallback xmlns="">
      <p:transition spd="slow" advClick="0" advTm="341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2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3" objId="4"/>
        <p14:stopEvt time="34190" objId="4"/>
      </p14:showEvtLst>
    </p:ext>
  </p:extLst>
</p:sld>
</file>

<file path=ppt/theme/theme1.xml><?xml version="1.0" encoding="utf-8"?>
<a:theme xmlns:a="http://schemas.openxmlformats.org/drawingml/2006/main" name="Police Station PPT Template，Freepptbackgrounds.ne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4225</TotalTime>
  <Words>2280</Words>
  <Application>Microsoft Office PowerPoint</Application>
  <PresentationFormat>On-screen Show (16:9)</PresentationFormat>
  <Paragraphs>233</Paragraphs>
  <Slides>18</Slides>
  <Notes>17</Notes>
  <HiddenSlides>0</HiddenSlides>
  <MMClips>17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等线</vt:lpstr>
      <vt:lpstr>Aptos</vt:lpstr>
      <vt:lpstr>Arial</vt:lpstr>
      <vt:lpstr>Calibri</vt:lpstr>
      <vt:lpstr>Franklin Gothic Book</vt:lpstr>
      <vt:lpstr>Franklin Gothic Medium</vt:lpstr>
      <vt:lpstr>Police Station PPT Template，Freepptbackgrounds.net</vt:lpstr>
      <vt:lpstr>PowerPoint Presentation</vt:lpstr>
      <vt:lpstr>Data</vt:lpstr>
      <vt:lpstr>Data</vt:lpstr>
      <vt:lpstr>When Crime Occurs</vt:lpstr>
      <vt:lpstr>When Crime Occurs</vt:lpstr>
      <vt:lpstr>When Crime Occurs</vt:lpstr>
      <vt:lpstr>When Crime Occurs</vt:lpstr>
      <vt:lpstr>Where Crime Occurs</vt:lpstr>
      <vt:lpstr>Where Crime Occurs</vt:lpstr>
      <vt:lpstr>Where Crime Occurs</vt:lpstr>
      <vt:lpstr>Reporting Time</vt:lpstr>
      <vt:lpstr>Reporting Time</vt:lpstr>
      <vt:lpstr>Reporting Time</vt:lpstr>
      <vt:lpstr>Predictions</vt:lpstr>
      <vt:lpstr>Findings/Recommendations</vt:lpstr>
      <vt:lpstr>Implementation</vt:lpstr>
      <vt:lpstr>Resources</vt:lpstr>
      <vt:lpstr>PowerPoint Presentation</vt:lpstr>
    </vt:vector>
  </TitlesOfParts>
  <Company>Freepptbackgrounds.net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Police Station PPT Template</dc:title>
  <dc:subject>Powerpoint Template</dc:subject>
  <dc:creator>Freepptbackgrounds.net</dc:creator>
  <cp:keywords>Police Station PPT Template</cp:keywords>
  <dc:description>Police Station PPT Template_x000d_
www.freepptbackgrounds.net</dc:description>
  <cp:lastModifiedBy>Hadley Day</cp:lastModifiedBy>
  <cp:revision>50</cp:revision>
  <dcterms:created xsi:type="dcterms:W3CDTF">2016-12-25T02:27:54Z</dcterms:created>
  <dcterms:modified xsi:type="dcterms:W3CDTF">2024-04-01T20:31:11Z</dcterms:modified>
</cp:coreProperties>
</file>